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43"/>
  </p:notesMasterIdLst>
  <p:handoutMasterIdLst>
    <p:handoutMasterId r:id="rId44"/>
  </p:handoutMasterIdLst>
  <p:sldIdLst>
    <p:sldId id="1526" r:id="rId2"/>
    <p:sldId id="1810" r:id="rId3"/>
    <p:sldId id="1572" r:id="rId4"/>
    <p:sldId id="1533" r:id="rId5"/>
    <p:sldId id="1573" r:id="rId6"/>
    <p:sldId id="1811" r:id="rId7"/>
    <p:sldId id="1812" r:id="rId8"/>
    <p:sldId id="1816" r:id="rId9"/>
    <p:sldId id="1813" r:id="rId10"/>
    <p:sldId id="1837" r:id="rId11"/>
    <p:sldId id="1814" r:id="rId12"/>
    <p:sldId id="1815" r:id="rId13"/>
    <p:sldId id="1817" r:id="rId14"/>
    <p:sldId id="1818" r:id="rId15"/>
    <p:sldId id="1820" r:id="rId16"/>
    <p:sldId id="1819" r:id="rId17"/>
    <p:sldId id="1821" r:id="rId18"/>
    <p:sldId id="1822" r:id="rId19"/>
    <p:sldId id="1824" r:id="rId20"/>
    <p:sldId id="1823" r:id="rId21"/>
    <p:sldId id="1574" r:id="rId22"/>
    <p:sldId id="1831" r:id="rId23"/>
    <p:sldId id="1832" r:id="rId24"/>
    <p:sldId id="1833" r:id="rId25"/>
    <p:sldId id="1826" r:id="rId26"/>
    <p:sldId id="1827" r:id="rId27"/>
    <p:sldId id="1841" r:id="rId28"/>
    <p:sldId id="1828" r:id="rId29"/>
    <p:sldId id="1829" r:id="rId30"/>
    <p:sldId id="1842" r:id="rId31"/>
    <p:sldId id="1834" r:id="rId32"/>
    <p:sldId id="1838" r:id="rId33"/>
    <p:sldId id="1839" r:id="rId34"/>
    <p:sldId id="1840" r:id="rId35"/>
    <p:sldId id="1843" r:id="rId36"/>
    <p:sldId id="1830" r:id="rId37"/>
    <p:sldId id="1835" r:id="rId38"/>
    <p:sldId id="1598" r:id="rId39"/>
    <p:sldId id="1596" r:id="rId40"/>
    <p:sldId id="1597" r:id="rId41"/>
    <p:sldId id="1808" r:id="rId4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p15:clr>
            <a:srgbClr val="A4A3A4"/>
          </p15:clr>
        </p15:guide>
        <p15:guide id="2" pos="210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Lukkarila" initials="AL" lastIdx="1" clrIdx="0">
    <p:extLst>
      <p:ext uri="{19B8F6BF-5375-455C-9EA6-DF929625EA0E}">
        <p15:presenceInfo xmlns:p15="http://schemas.microsoft.com/office/powerpoint/2012/main" userId="aaa94dde70beb7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0099"/>
    <a:srgbClr val="0073D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86667" autoAdjust="0"/>
  </p:normalViewPr>
  <p:slideViewPr>
    <p:cSldViewPr snapToObjects="1">
      <p:cViewPr varScale="1">
        <p:scale>
          <a:sx n="57" d="100"/>
          <a:sy n="57" d="100"/>
        </p:scale>
        <p:origin x="570" y="72"/>
      </p:cViewPr>
      <p:guideLst>
        <p:guide orient="horz" pos="2614"/>
        <p:guide pos="210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46" d="100"/>
          <a:sy n="46" d="100"/>
        </p:scale>
        <p:origin x="280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i-FI"/>
          </a:p>
        </p:txBody>
      </p:sp>
      <p:sp>
        <p:nvSpPr>
          <p:cNvPr id="141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E70BA6C-5B99-4810-8782-DC5767D35236}" type="datetimeFigureOut">
              <a:rPr lang="fi-FI"/>
              <a:pPr>
                <a:defRPr/>
              </a:pPr>
              <a:t>15.3.2021</a:t>
            </a:fld>
            <a:endParaRPr lang="fi-FI"/>
          </a:p>
        </p:txBody>
      </p:sp>
      <p:sp>
        <p:nvSpPr>
          <p:cNvPr id="141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i-FI"/>
          </a:p>
        </p:txBody>
      </p:sp>
      <p:sp>
        <p:nvSpPr>
          <p:cNvPr id="141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46A54C-5CA7-4A3C-A6E9-514C43A5D550}" type="slidenum">
              <a:rPr lang="fi-FI"/>
              <a:pPr>
                <a:defRPr/>
              </a:pPr>
              <a:t>‹#›</a:t>
            </a:fld>
            <a:endParaRPr lang="fi-FI"/>
          </a:p>
        </p:txBody>
      </p:sp>
    </p:spTree>
    <p:extLst>
      <p:ext uri="{BB962C8B-B14F-4D97-AF65-F5344CB8AC3E}">
        <p14:creationId xmlns:p14="http://schemas.microsoft.com/office/powerpoint/2010/main" val="25681191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15CBCF3-B573-42E7-BEEB-020ED83A41DE}" type="datetimeFigureOut">
              <a:rPr lang="en-US"/>
              <a:pPr>
                <a:defRPr/>
              </a:pPr>
              <a:t>3/15/2021</a:t>
            </a:fld>
            <a:endParaRPr lang="en-US"/>
          </a:p>
        </p:txBody>
      </p:sp>
      <p:sp>
        <p:nvSpPr>
          <p:cNvPr id="356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5DAC530-AB26-4CF4-B6FA-8B4EF1A9BB1A}" type="slidenum">
              <a:rPr lang="en-US"/>
              <a:pPr>
                <a:defRPr/>
              </a:pPr>
              <a:t>‹#›</a:t>
            </a:fld>
            <a:endParaRPr lang="en-US"/>
          </a:p>
        </p:txBody>
      </p:sp>
    </p:spTree>
    <p:extLst>
      <p:ext uri="{BB962C8B-B14F-4D97-AF65-F5344CB8AC3E}">
        <p14:creationId xmlns:p14="http://schemas.microsoft.com/office/powerpoint/2010/main" val="143387370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473495-E085-4E6B-AFA4-4AABC4EC7CF7}"/>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BA061C44-57EC-49E5-B920-BEC71773168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37598FF-3891-4656-A80F-A09C3FCF4E9A}"/>
              </a:ext>
            </a:extLst>
          </p:cNvPr>
          <p:cNvSpPr>
            <a:spLocks noGrp="1"/>
          </p:cNvSpPr>
          <p:nvPr>
            <p:ph type="dt" sz="half" idx="10"/>
          </p:nvPr>
        </p:nvSpPr>
        <p:spPr/>
        <p:txBody>
          <a:bodyPr/>
          <a:lstStyle/>
          <a:p>
            <a:pPr>
              <a:defRPr/>
            </a:pPr>
            <a:fld id="{10AD179B-5CCD-40E2-B0B8-72B3861C82F4}" type="datetime1">
              <a:rPr lang="fi-FI" smtClean="0"/>
              <a:t>15.3.2021</a:t>
            </a:fld>
            <a:endParaRPr lang="en-US"/>
          </a:p>
        </p:txBody>
      </p:sp>
      <p:sp>
        <p:nvSpPr>
          <p:cNvPr id="5" name="Alatunnisteen paikkamerkki 4">
            <a:extLst>
              <a:ext uri="{FF2B5EF4-FFF2-40B4-BE49-F238E27FC236}">
                <a16:creationId xmlns:a16="http://schemas.microsoft.com/office/drawing/2014/main" id="{9116D3BE-0F28-4830-A61E-FF23437215ED}"/>
              </a:ext>
            </a:extLst>
          </p:cNvPr>
          <p:cNvSpPr>
            <a:spLocks noGrp="1"/>
          </p:cNvSpPr>
          <p:nvPr>
            <p:ph type="ftr" sz="quarter" idx="11"/>
          </p:nvPr>
        </p:nvSpPr>
        <p:spPr/>
        <p:txBody>
          <a:bodyPr/>
          <a:lstStyle/>
          <a:p>
            <a:pPr>
              <a:defRPr/>
            </a:pPr>
            <a:r>
              <a:rPr lang="en-US"/>
              <a:t>Kirjoita Paremmin &amp; AK Kustannus</a:t>
            </a:r>
          </a:p>
        </p:txBody>
      </p:sp>
      <p:sp>
        <p:nvSpPr>
          <p:cNvPr id="6" name="Dian numeron paikkamerkki 5">
            <a:extLst>
              <a:ext uri="{FF2B5EF4-FFF2-40B4-BE49-F238E27FC236}">
                <a16:creationId xmlns:a16="http://schemas.microsoft.com/office/drawing/2014/main" id="{B1ADC5BE-03BE-4B46-B863-2146858A426A}"/>
              </a:ext>
            </a:extLst>
          </p:cNvPr>
          <p:cNvSpPr>
            <a:spLocks noGrp="1"/>
          </p:cNvSpPr>
          <p:nvPr>
            <p:ph type="sldNum" sz="quarter" idx="12"/>
          </p:nvPr>
        </p:nvSpPr>
        <p:spPr/>
        <p:txBody>
          <a:bodyPr/>
          <a:lstStyle/>
          <a:p>
            <a:pPr>
              <a:defRPr/>
            </a:pPr>
            <a:fld id="{0B7E71A6-53C2-49F2-B0BC-A9BA93690970}" type="slidenum">
              <a:rPr lang="en-US" smtClean="0"/>
              <a:pPr>
                <a:defRPr/>
              </a:pPr>
              <a:t>‹#›</a:t>
            </a:fld>
            <a:endParaRPr lang="en-US"/>
          </a:p>
        </p:txBody>
      </p:sp>
      <p:pic>
        <p:nvPicPr>
          <p:cNvPr id="7" name="Picture 7" descr="kaari_150.png">
            <a:extLst>
              <a:ext uri="{FF2B5EF4-FFF2-40B4-BE49-F238E27FC236}">
                <a16:creationId xmlns:a16="http://schemas.microsoft.com/office/drawing/2014/main" id="{74F55428-5D2D-450D-89E8-D7A47BE3B4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972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ajakka_04.png">
            <a:extLst>
              <a:ext uri="{FF2B5EF4-FFF2-40B4-BE49-F238E27FC236}">
                <a16:creationId xmlns:a16="http://schemas.microsoft.com/office/drawing/2014/main" id="{694DC4C4-18D8-4133-A70B-C7400C06DA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5138" y="3656013"/>
            <a:ext cx="2328862"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67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B426AC-06BA-4323-AE42-E9AAA8BE972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4F33DA17-DBDB-4178-9C4F-F30B88504977}"/>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40D7D40-9C86-4DB1-A033-1B1E3511C7F3}"/>
              </a:ext>
            </a:extLst>
          </p:cNvPr>
          <p:cNvSpPr>
            <a:spLocks noGrp="1"/>
          </p:cNvSpPr>
          <p:nvPr>
            <p:ph type="dt" sz="half" idx="10"/>
          </p:nvPr>
        </p:nvSpPr>
        <p:spPr/>
        <p:txBody>
          <a:bodyPr/>
          <a:lstStyle/>
          <a:p>
            <a:pPr>
              <a:defRPr/>
            </a:pPr>
            <a:fld id="{EE5C37E3-BB3A-4520-A542-7F42811EB89A}" type="datetime1">
              <a:rPr lang="fi-FI" smtClean="0"/>
              <a:t>15.3.2021</a:t>
            </a:fld>
            <a:endParaRPr lang="en-US"/>
          </a:p>
        </p:txBody>
      </p:sp>
      <p:sp>
        <p:nvSpPr>
          <p:cNvPr id="5" name="Alatunnisteen paikkamerkki 4">
            <a:extLst>
              <a:ext uri="{FF2B5EF4-FFF2-40B4-BE49-F238E27FC236}">
                <a16:creationId xmlns:a16="http://schemas.microsoft.com/office/drawing/2014/main" id="{D4696CE6-10F3-4CC5-BB15-81CC332241C9}"/>
              </a:ext>
            </a:extLst>
          </p:cNvPr>
          <p:cNvSpPr>
            <a:spLocks noGrp="1"/>
          </p:cNvSpPr>
          <p:nvPr>
            <p:ph type="ftr" sz="quarter" idx="11"/>
          </p:nvPr>
        </p:nvSpPr>
        <p:spPr/>
        <p:txBody>
          <a:bodyPr/>
          <a:lstStyle/>
          <a:p>
            <a:pPr>
              <a:defRPr/>
            </a:pPr>
            <a:r>
              <a:rPr lang="en-US"/>
              <a:t>Kirjoita Paremmin &amp; AK Kustannus</a:t>
            </a:r>
          </a:p>
        </p:txBody>
      </p:sp>
      <p:sp>
        <p:nvSpPr>
          <p:cNvPr id="6" name="Dian numeron paikkamerkki 5">
            <a:extLst>
              <a:ext uri="{FF2B5EF4-FFF2-40B4-BE49-F238E27FC236}">
                <a16:creationId xmlns:a16="http://schemas.microsoft.com/office/drawing/2014/main" id="{824E7379-569E-4165-A1EB-4CA1B14FAA48}"/>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382926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058129C-5D7B-48A5-9BC7-4D7E72C8889D}"/>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8E2D83D-074E-419A-A7BB-99A51FCF97A7}"/>
              </a:ext>
            </a:extLst>
          </p:cNvPr>
          <p:cNvSpPr>
            <a:spLocks noGrp="1"/>
          </p:cNvSpPr>
          <p:nvPr>
            <p:ph type="body" orient="vert" idx="1"/>
          </p:nvPr>
        </p:nvSpPr>
        <p:spPr>
          <a:xfrm>
            <a:off x="628650" y="365125"/>
            <a:ext cx="5800725"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8993EC2-5FD9-47AD-8F50-DE9E809D66ED}"/>
              </a:ext>
            </a:extLst>
          </p:cNvPr>
          <p:cNvSpPr>
            <a:spLocks noGrp="1"/>
          </p:cNvSpPr>
          <p:nvPr>
            <p:ph type="dt" sz="half" idx="10"/>
          </p:nvPr>
        </p:nvSpPr>
        <p:spPr/>
        <p:txBody>
          <a:bodyPr/>
          <a:lstStyle/>
          <a:p>
            <a:pPr>
              <a:defRPr/>
            </a:pPr>
            <a:fld id="{4EF95EB1-DFEA-4A25-851D-A0E2B507E612}" type="datetime1">
              <a:rPr lang="fi-FI" smtClean="0"/>
              <a:t>15.3.2021</a:t>
            </a:fld>
            <a:endParaRPr lang="en-US"/>
          </a:p>
        </p:txBody>
      </p:sp>
      <p:sp>
        <p:nvSpPr>
          <p:cNvPr id="5" name="Alatunnisteen paikkamerkki 4">
            <a:extLst>
              <a:ext uri="{FF2B5EF4-FFF2-40B4-BE49-F238E27FC236}">
                <a16:creationId xmlns:a16="http://schemas.microsoft.com/office/drawing/2014/main" id="{B82497D4-73D3-438D-BB43-80A21EC218C4}"/>
              </a:ext>
            </a:extLst>
          </p:cNvPr>
          <p:cNvSpPr>
            <a:spLocks noGrp="1"/>
          </p:cNvSpPr>
          <p:nvPr>
            <p:ph type="ftr" sz="quarter" idx="11"/>
          </p:nvPr>
        </p:nvSpPr>
        <p:spPr/>
        <p:txBody>
          <a:bodyPr/>
          <a:lstStyle/>
          <a:p>
            <a:pPr>
              <a:defRPr/>
            </a:pPr>
            <a:r>
              <a:rPr lang="en-US"/>
              <a:t>Kirjoita Paremmin &amp; AK Kustannus</a:t>
            </a:r>
          </a:p>
        </p:txBody>
      </p:sp>
      <p:sp>
        <p:nvSpPr>
          <p:cNvPr id="6" name="Dian numeron paikkamerkki 5">
            <a:extLst>
              <a:ext uri="{FF2B5EF4-FFF2-40B4-BE49-F238E27FC236}">
                <a16:creationId xmlns:a16="http://schemas.microsoft.com/office/drawing/2014/main" id="{3FFB73C3-3A80-4323-A0D7-CDB2FBC38C6B}"/>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258343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3DF487-EF29-449F-8B52-8E63DC020DA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8A08466-23B4-4133-A451-77BE5BC1237A}"/>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99177E5-7475-4807-9D20-0D70D3750770}"/>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B3364004-12D9-40B0-970E-301609341E2D}"/>
              </a:ext>
            </a:extLst>
          </p:cNvPr>
          <p:cNvSpPr>
            <a:spLocks noGrp="1"/>
          </p:cNvSpPr>
          <p:nvPr>
            <p:ph type="ftr" sz="quarter" idx="11"/>
          </p:nvPr>
        </p:nvSpPr>
        <p:spPr/>
        <p:txBody>
          <a:bodyPr/>
          <a:lstStyle/>
          <a:p>
            <a:pPr>
              <a:defRPr/>
            </a:pPr>
            <a:r>
              <a:rPr lang="en-US"/>
              <a:t>Kirjoita Paremmin &amp; AK Kustannus</a:t>
            </a:r>
          </a:p>
        </p:txBody>
      </p:sp>
      <p:sp>
        <p:nvSpPr>
          <p:cNvPr id="6" name="Dian numeron paikkamerkki 5">
            <a:extLst>
              <a:ext uri="{FF2B5EF4-FFF2-40B4-BE49-F238E27FC236}">
                <a16:creationId xmlns:a16="http://schemas.microsoft.com/office/drawing/2014/main" id="{C72A4ED1-3878-4A8D-B2DC-33561240C5E8}"/>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365155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DA39B0-3F72-471F-9B7F-3EE0DF6851BC}"/>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id="{BD99CD9B-B66D-400D-A883-CE606266FA3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1AF70209-C701-4A80-9B21-7975A78FC20D}"/>
              </a:ext>
            </a:extLst>
          </p:cNvPr>
          <p:cNvSpPr>
            <a:spLocks noGrp="1"/>
          </p:cNvSpPr>
          <p:nvPr>
            <p:ph type="dt" sz="half" idx="10"/>
          </p:nvPr>
        </p:nvSpPr>
        <p:spPr/>
        <p:txBody>
          <a:bodyPr/>
          <a:lstStyle/>
          <a:p>
            <a:pPr>
              <a:defRPr/>
            </a:pPr>
            <a:fld id="{94DA597C-2F46-4EB4-A9FB-366E3F634AAB}" type="datetime1">
              <a:rPr lang="fi-FI" smtClean="0"/>
              <a:t>15.3.2021</a:t>
            </a:fld>
            <a:endParaRPr lang="en-US"/>
          </a:p>
        </p:txBody>
      </p:sp>
      <p:sp>
        <p:nvSpPr>
          <p:cNvPr id="5" name="Alatunnisteen paikkamerkki 4">
            <a:extLst>
              <a:ext uri="{FF2B5EF4-FFF2-40B4-BE49-F238E27FC236}">
                <a16:creationId xmlns:a16="http://schemas.microsoft.com/office/drawing/2014/main" id="{5110B924-B31B-40E9-A0C7-2351DD59B43E}"/>
              </a:ext>
            </a:extLst>
          </p:cNvPr>
          <p:cNvSpPr>
            <a:spLocks noGrp="1"/>
          </p:cNvSpPr>
          <p:nvPr>
            <p:ph type="ftr" sz="quarter" idx="11"/>
          </p:nvPr>
        </p:nvSpPr>
        <p:spPr/>
        <p:txBody>
          <a:bodyPr/>
          <a:lstStyle/>
          <a:p>
            <a:pPr>
              <a:defRPr/>
            </a:pPr>
            <a:r>
              <a:rPr lang="en-US"/>
              <a:t>Kirjoita Paremmin &amp; AK Kustannus</a:t>
            </a:r>
          </a:p>
        </p:txBody>
      </p:sp>
      <p:sp>
        <p:nvSpPr>
          <p:cNvPr id="6" name="Dian numeron paikkamerkki 5">
            <a:extLst>
              <a:ext uri="{FF2B5EF4-FFF2-40B4-BE49-F238E27FC236}">
                <a16:creationId xmlns:a16="http://schemas.microsoft.com/office/drawing/2014/main" id="{92C36131-D25F-4523-978D-D989C678332B}"/>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347523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04D9E1-7E19-4292-82D1-0234992AA47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FD76336-2CF1-4344-B9A3-527B6B717D1E}"/>
              </a:ext>
            </a:extLst>
          </p:cNvPr>
          <p:cNvSpPr>
            <a:spLocks noGrp="1"/>
          </p:cNvSpPr>
          <p:nvPr>
            <p:ph sz="half" idx="1"/>
          </p:nvPr>
        </p:nvSpPr>
        <p:spPr>
          <a:xfrm>
            <a:off x="6286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6F99967-2391-4C00-B60D-B57196EDE7C8}"/>
              </a:ext>
            </a:extLst>
          </p:cNvPr>
          <p:cNvSpPr>
            <a:spLocks noGrp="1"/>
          </p:cNvSpPr>
          <p:nvPr>
            <p:ph sz="half" idx="2"/>
          </p:nvPr>
        </p:nvSpPr>
        <p:spPr>
          <a:xfrm>
            <a:off x="46291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056837B-85F5-4383-8FE0-452BDBD035CF}"/>
              </a:ext>
            </a:extLst>
          </p:cNvPr>
          <p:cNvSpPr>
            <a:spLocks noGrp="1"/>
          </p:cNvSpPr>
          <p:nvPr>
            <p:ph type="dt" sz="half" idx="10"/>
          </p:nvPr>
        </p:nvSpPr>
        <p:spPr/>
        <p:txBody>
          <a:bodyPr/>
          <a:lstStyle/>
          <a:p>
            <a:pPr>
              <a:defRPr/>
            </a:pPr>
            <a:fld id="{6FD9A7CC-29F8-47A5-8B12-F85FE536C216}" type="datetime1">
              <a:rPr lang="fi-FI" smtClean="0"/>
              <a:t>15.3.2021</a:t>
            </a:fld>
            <a:endParaRPr lang="en-US"/>
          </a:p>
        </p:txBody>
      </p:sp>
      <p:sp>
        <p:nvSpPr>
          <p:cNvPr id="6" name="Alatunnisteen paikkamerkki 5">
            <a:extLst>
              <a:ext uri="{FF2B5EF4-FFF2-40B4-BE49-F238E27FC236}">
                <a16:creationId xmlns:a16="http://schemas.microsoft.com/office/drawing/2014/main" id="{989FBE7D-5109-4276-8634-1AEA63A520AB}"/>
              </a:ext>
            </a:extLst>
          </p:cNvPr>
          <p:cNvSpPr>
            <a:spLocks noGrp="1"/>
          </p:cNvSpPr>
          <p:nvPr>
            <p:ph type="ftr" sz="quarter" idx="11"/>
          </p:nvPr>
        </p:nvSpPr>
        <p:spPr/>
        <p:txBody>
          <a:bodyPr/>
          <a:lstStyle/>
          <a:p>
            <a:pPr>
              <a:defRPr/>
            </a:pPr>
            <a:r>
              <a:rPr lang="en-US"/>
              <a:t>Kirjoita Paremmin &amp; AK Kustannus</a:t>
            </a:r>
          </a:p>
        </p:txBody>
      </p:sp>
      <p:sp>
        <p:nvSpPr>
          <p:cNvPr id="7" name="Dian numeron paikkamerkki 6">
            <a:extLst>
              <a:ext uri="{FF2B5EF4-FFF2-40B4-BE49-F238E27FC236}">
                <a16:creationId xmlns:a16="http://schemas.microsoft.com/office/drawing/2014/main" id="{285E9753-A298-47BD-83EF-2F132D327D1A}"/>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419585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88D04-AA1B-4BD5-B2BA-D3213D86378A}"/>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8486DA2-A99D-45AA-B4DF-91279D0E0A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Sisällön paikkamerkki 3">
            <a:extLst>
              <a:ext uri="{FF2B5EF4-FFF2-40B4-BE49-F238E27FC236}">
                <a16:creationId xmlns:a16="http://schemas.microsoft.com/office/drawing/2014/main" id="{45DB3C89-8811-4366-A451-793DF7779376}"/>
              </a:ext>
            </a:extLst>
          </p:cNvPr>
          <p:cNvSpPr>
            <a:spLocks noGrp="1"/>
          </p:cNvSpPr>
          <p:nvPr>
            <p:ph sz="half" idx="2"/>
          </p:nvPr>
        </p:nvSpPr>
        <p:spPr>
          <a:xfrm>
            <a:off x="629842" y="2505075"/>
            <a:ext cx="386834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2947E55-E91E-497F-9DC9-47C8DB4543E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Sisällön paikkamerkki 5">
            <a:extLst>
              <a:ext uri="{FF2B5EF4-FFF2-40B4-BE49-F238E27FC236}">
                <a16:creationId xmlns:a16="http://schemas.microsoft.com/office/drawing/2014/main" id="{4BD30F77-6461-4CF5-B8C3-453DEBA06741}"/>
              </a:ext>
            </a:extLst>
          </p:cNvPr>
          <p:cNvSpPr>
            <a:spLocks noGrp="1"/>
          </p:cNvSpPr>
          <p:nvPr>
            <p:ph sz="quarter" idx="4"/>
          </p:nvPr>
        </p:nvSpPr>
        <p:spPr>
          <a:xfrm>
            <a:off x="4629150" y="2505075"/>
            <a:ext cx="3887391"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BFB1CDC-5E61-4749-8016-97DA368F7DC2}"/>
              </a:ext>
            </a:extLst>
          </p:cNvPr>
          <p:cNvSpPr>
            <a:spLocks noGrp="1"/>
          </p:cNvSpPr>
          <p:nvPr>
            <p:ph type="dt" sz="half" idx="10"/>
          </p:nvPr>
        </p:nvSpPr>
        <p:spPr/>
        <p:txBody>
          <a:bodyPr/>
          <a:lstStyle/>
          <a:p>
            <a:pPr>
              <a:defRPr/>
            </a:pPr>
            <a:fld id="{EF0193F9-9871-45B4-8576-8FBD87696392}" type="datetime1">
              <a:rPr lang="fi-FI" smtClean="0"/>
              <a:t>15.3.2021</a:t>
            </a:fld>
            <a:endParaRPr lang="en-US"/>
          </a:p>
        </p:txBody>
      </p:sp>
      <p:sp>
        <p:nvSpPr>
          <p:cNvPr id="8" name="Alatunnisteen paikkamerkki 7">
            <a:extLst>
              <a:ext uri="{FF2B5EF4-FFF2-40B4-BE49-F238E27FC236}">
                <a16:creationId xmlns:a16="http://schemas.microsoft.com/office/drawing/2014/main" id="{6E1D8CEF-B9E1-44AC-8366-B9BE32828BFC}"/>
              </a:ext>
            </a:extLst>
          </p:cNvPr>
          <p:cNvSpPr>
            <a:spLocks noGrp="1"/>
          </p:cNvSpPr>
          <p:nvPr>
            <p:ph type="ftr" sz="quarter" idx="11"/>
          </p:nvPr>
        </p:nvSpPr>
        <p:spPr/>
        <p:txBody>
          <a:bodyPr/>
          <a:lstStyle/>
          <a:p>
            <a:pPr>
              <a:defRPr/>
            </a:pPr>
            <a:r>
              <a:rPr lang="en-US"/>
              <a:t>Kirjoita Paremmin &amp; AK Kustannus</a:t>
            </a:r>
          </a:p>
        </p:txBody>
      </p:sp>
      <p:sp>
        <p:nvSpPr>
          <p:cNvPr id="9" name="Dian numeron paikkamerkki 8">
            <a:extLst>
              <a:ext uri="{FF2B5EF4-FFF2-40B4-BE49-F238E27FC236}">
                <a16:creationId xmlns:a16="http://schemas.microsoft.com/office/drawing/2014/main" id="{995763AB-2F16-4114-8963-5D54CBA70138}"/>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361101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2F49AC-60A8-444F-A665-9852B778608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9BBFE46-08B7-40D0-9F88-E02C79AA79A4}"/>
              </a:ext>
            </a:extLst>
          </p:cNvPr>
          <p:cNvSpPr>
            <a:spLocks noGrp="1"/>
          </p:cNvSpPr>
          <p:nvPr>
            <p:ph type="dt" sz="half" idx="10"/>
          </p:nvPr>
        </p:nvSpPr>
        <p:spPr/>
        <p:txBody>
          <a:bodyPr/>
          <a:lstStyle/>
          <a:p>
            <a:pPr>
              <a:defRPr/>
            </a:pPr>
            <a:fld id="{1C0BE31C-589B-4F52-9537-C0303D1B865E}" type="datetime1">
              <a:rPr lang="fi-FI" smtClean="0"/>
              <a:t>15.3.2021</a:t>
            </a:fld>
            <a:endParaRPr lang="en-US"/>
          </a:p>
        </p:txBody>
      </p:sp>
      <p:sp>
        <p:nvSpPr>
          <p:cNvPr id="4" name="Alatunnisteen paikkamerkki 3">
            <a:extLst>
              <a:ext uri="{FF2B5EF4-FFF2-40B4-BE49-F238E27FC236}">
                <a16:creationId xmlns:a16="http://schemas.microsoft.com/office/drawing/2014/main" id="{29096387-BFE6-43F9-9418-115F95AB2A4D}"/>
              </a:ext>
            </a:extLst>
          </p:cNvPr>
          <p:cNvSpPr>
            <a:spLocks noGrp="1"/>
          </p:cNvSpPr>
          <p:nvPr>
            <p:ph type="ftr" sz="quarter" idx="11"/>
          </p:nvPr>
        </p:nvSpPr>
        <p:spPr/>
        <p:txBody>
          <a:bodyPr/>
          <a:lstStyle/>
          <a:p>
            <a:pPr>
              <a:defRPr/>
            </a:pPr>
            <a:r>
              <a:rPr lang="en-US"/>
              <a:t>Kirjoita Paremmin &amp; AK Kustannus</a:t>
            </a:r>
          </a:p>
        </p:txBody>
      </p:sp>
      <p:sp>
        <p:nvSpPr>
          <p:cNvPr id="5" name="Dian numeron paikkamerkki 4">
            <a:extLst>
              <a:ext uri="{FF2B5EF4-FFF2-40B4-BE49-F238E27FC236}">
                <a16:creationId xmlns:a16="http://schemas.microsoft.com/office/drawing/2014/main" id="{B4D04002-A14C-4C59-B83C-E0C6B615606C}"/>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112725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1190FF4-55E6-4FB0-A230-2596FFECBEE5}"/>
              </a:ext>
            </a:extLst>
          </p:cNvPr>
          <p:cNvSpPr>
            <a:spLocks noGrp="1"/>
          </p:cNvSpPr>
          <p:nvPr>
            <p:ph type="dt" sz="half" idx="10"/>
          </p:nvPr>
        </p:nvSpPr>
        <p:spPr/>
        <p:txBody>
          <a:bodyPr/>
          <a:lstStyle/>
          <a:p>
            <a:pPr>
              <a:defRPr/>
            </a:pPr>
            <a:fld id="{2C1841D2-FFBD-486B-8F1C-909606716397}" type="datetime1">
              <a:rPr lang="fi-FI" smtClean="0"/>
              <a:t>15.3.2021</a:t>
            </a:fld>
            <a:endParaRPr lang="en-US"/>
          </a:p>
        </p:txBody>
      </p:sp>
      <p:sp>
        <p:nvSpPr>
          <p:cNvPr id="3" name="Alatunnisteen paikkamerkki 2">
            <a:extLst>
              <a:ext uri="{FF2B5EF4-FFF2-40B4-BE49-F238E27FC236}">
                <a16:creationId xmlns:a16="http://schemas.microsoft.com/office/drawing/2014/main" id="{CC87A79B-50F7-4CC3-A5C3-44A1AA061A96}"/>
              </a:ext>
            </a:extLst>
          </p:cNvPr>
          <p:cNvSpPr>
            <a:spLocks noGrp="1"/>
          </p:cNvSpPr>
          <p:nvPr>
            <p:ph type="ftr" sz="quarter" idx="11"/>
          </p:nvPr>
        </p:nvSpPr>
        <p:spPr/>
        <p:txBody>
          <a:bodyPr/>
          <a:lstStyle/>
          <a:p>
            <a:pPr>
              <a:defRPr/>
            </a:pPr>
            <a:r>
              <a:rPr lang="en-US"/>
              <a:t>Kirjoita Paremmin &amp; AK Kustannus</a:t>
            </a:r>
          </a:p>
        </p:txBody>
      </p:sp>
      <p:sp>
        <p:nvSpPr>
          <p:cNvPr id="4" name="Dian numeron paikkamerkki 3">
            <a:extLst>
              <a:ext uri="{FF2B5EF4-FFF2-40B4-BE49-F238E27FC236}">
                <a16:creationId xmlns:a16="http://schemas.microsoft.com/office/drawing/2014/main" id="{00FEC272-6664-4AE8-9BDA-B277AAAF6D27}"/>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184836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693070-95C0-4647-BB4D-3CCB1D30568C}"/>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id="{20074F96-F887-49B4-B2D1-D2065FD2983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95510EE-3407-44FB-873A-D542AD3887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4ADF3BA1-A81B-4F53-BF16-90C2F509E4AC}"/>
              </a:ext>
            </a:extLst>
          </p:cNvPr>
          <p:cNvSpPr>
            <a:spLocks noGrp="1"/>
          </p:cNvSpPr>
          <p:nvPr>
            <p:ph type="dt" sz="half" idx="10"/>
          </p:nvPr>
        </p:nvSpPr>
        <p:spPr/>
        <p:txBody>
          <a:bodyPr/>
          <a:lstStyle/>
          <a:p>
            <a:pPr>
              <a:defRPr/>
            </a:pPr>
            <a:fld id="{F19791B3-356A-490E-93CD-15B7A5B2953F}" type="datetime1">
              <a:rPr lang="fi-FI" smtClean="0"/>
              <a:t>15.3.2021</a:t>
            </a:fld>
            <a:endParaRPr lang="en-US"/>
          </a:p>
        </p:txBody>
      </p:sp>
      <p:sp>
        <p:nvSpPr>
          <p:cNvPr id="6" name="Alatunnisteen paikkamerkki 5">
            <a:extLst>
              <a:ext uri="{FF2B5EF4-FFF2-40B4-BE49-F238E27FC236}">
                <a16:creationId xmlns:a16="http://schemas.microsoft.com/office/drawing/2014/main" id="{13AE4BD8-E84C-4FEE-B95C-EF6BADBB401D}"/>
              </a:ext>
            </a:extLst>
          </p:cNvPr>
          <p:cNvSpPr>
            <a:spLocks noGrp="1"/>
          </p:cNvSpPr>
          <p:nvPr>
            <p:ph type="ftr" sz="quarter" idx="11"/>
          </p:nvPr>
        </p:nvSpPr>
        <p:spPr/>
        <p:txBody>
          <a:bodyPr/>
          <a:lstStyle/>
          <a:p>
            <a:pPr>
              <a:defRPr/>
            </a:pPr>
            <a:r>
              <a:rPr lang="en-US"/>
              <a:t>Kirjoita Paremmin &amp; AK Kustannus</a:t>
            </a:r>
          </a:p>
        </p:txBody>
      </p:sp>
      <p:sp>
        <p:nvSpPr>
          <p:cNvPr id="7" name="Dian numeron paikkamerkki 6">
            <a:extLst>
              <a:ext uri="{FF2B5EF4-FFF2-40B4-BE49-F238E27FC236}">
                <a16:creationId xmlns:a16="http://schemas.microsoft.com/office/drawing/2014/main" id="{591C37D7-C3D6-4D93-AAA9-B60F49F9A802}"/>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209122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9CA79A-7FB7-4808-9452-A09A9FE03FAE}"/>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id="{FCEC00C5-7665-4D35-805C-8ACC0F19316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id="{39E482A4-8FC8-4BF4-8E04-D4A6A90A355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3A0738A-272F-48D1-9C20-D40DC65A0A59}"/>
              </a:ext>
            </a:extLst>
          </p:cNvPr>
          <p:cNvSpPr>
            <a:spLocks noGrp="1"/>
          </p:cNvSpPr>
          <p:nvPr>
            <p:ph type="dt" sz="half" idx="10"/>
          </p:nvPr>
        </p:nvSpPr>
        <p:spPr/>
        <p:txBody>
          <a:bodyPr/>
          <a:lstStyle/>
          <a:p>
            <a:pPr>
              <a:defRPr/>
            </a:pPr>
            <a:fld id="{0BE3E1FB-48F5-4431-B661-86599561F340}" type="datetime1">
              <a:rPr lang="fi-FI" smtClean="0"/>
              <a:t>15.3.2021</a:t>
            </a:fld>
            <a:endParaRPr lang="en-US"/>
          </a:p>
        </p:txBody>
      </p:sp>
      <p:sp>
        <p:nvSpPr>
          <p:cNvPr id="6" name="Alatunnisteen paikkamerkki 5">
            <a:extLst>
              <a:ext uri="{FF2B5EF4-FFF2-40B4-BE49-F238E27FC236}">
                <a16:creationId xmlns:a16="http://schemas.microsoft.com/office/drawing/2014/main" id="{73DBBCB8-ACC2-4EF1-9CFD-F8305C80CC1F}"/>
              </a:ext>
            </a:extLst>
          </p:cNvPr>
          <p:cNvSpPr>
            <a:spLocks noGrp="1"/>
          </p:cNvSpPr>
          <p:nvPr>
            <p:ph type="ftr" sz="quarter" idx="11"/>
          </p:nvPr>
        </p:nvSpPr>
        <p:spPr/>
        <p:txBody>
          <a:bodyPr/>
          <a:lstStyle/>
          <a:p>
            <a:pPr>
              <a:defRPr/>
            </a:pPr>
            <a:r>
              <a:rPr lang="en-US"/>
              <a:t>Kirjoita Paremmin &amp; AK Kustannus</a:t>
            </a:r>
          </a:p>
        </p:txBody>
      </p:sp>
      <p:sp>
        <p:nvSpPr>
          <p:cNvPr id="7" name="Dian numeron paikkamerkki 6">
            <a:extLst>
              <a:ext uri="{FF2B5EF4-FFF2-40B4-BE49-F238E27FC236}">
                <a16:creationId xmlns:a16="http://schemas.microsoft.com/office/drawing/2014/main" id="{B90389A0-AD46-4703-88CC-B1F373ADEBB9}"/>
              </a:ext>
            </a:extLst>
          </p:cNvPr>
          <p:cNvSpPr>
            <a:spLocks noGrp="1"/>
          </p:cNvSpPr>
          <p:nvPr>
            <p:ph type="sldNum" sz="quarter" idx="12"/>
          </p:nvPr>
        </p:nvSpPr>
        <p:spPr/>
        <p:txBody>
          <a:body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25900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C0F7C85-80FA-4084-8100-503F299EF00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6CF2F03-162B-4AF2-BBDF-A4935DC100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F883527-01F1-4FF1-B96F-79C09B2B52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ACD1F7B-1C11-4FE1-8B90-A007473BB5F5}" type="datetime1">
              <a:rPr lang="fi-FI" smtClean="0"/>
              <a:t>15.3.2021</a:t>
            </a:fld>
            <a:endParaRPr lang="en-US"/>
          </a:p>
        </p:txBody>
      </p:sp>
      <p:sp>
        <p:nvSpPr>
          <p:cNvPr id="5" name="Alatunnisteen paikkamerkki 4">
            <a:extLst>
              <a:ext uri="{FF2B5EF4-FFF2-40B4-BE49-F238E27FC236}">
                <a16:creationId xmlns:a16="http://schemas.microsoft.com/office/drawing/2014/main" id="{1BCFAEB5-D900-4A83-AE28-A14C8C2CFF5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Kirjoita Paremmin &amp; AK Kustannus</a:t>
            </a:r>
          </a:p>
        </p:txBody>
      </p:sp>
      <p:sp>
        <p:nvSpPr>
          <p:cNvPr id="6" name="Dian numeron paikkamerkki 5">
            <a:extLst>
              <a:ext uri="{FF2B5EF4-FFF2-40B4-BE49-F238E27FC236}">
                <a16:creationId xmlns:a16="http://schemas.microsoft.com/office/drawing/2014/main" id="{3C03CF92-243B-4004-80A0-428CC3A1D38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40FF67E-0724-4376-BC53-E6E9F44424EC}" type="slidenum">
              <a:rPr lang="en-US" smtClean="0"/>
              <a:pPr>
                <a:defRPr/>
              </a:pPr>
              <a:t>‹#›</a:t>
            </a:fld>
            <a:endParaRPr lang="en-US"/>
          </a:p>
        </p:txBody>
      </p:sp>
    </p:spTree>
    <p:extLst>
      <p:ext uri="{BB962C8B-B14F-4D97-AF65-F5344CB8AC3E}">
        <p14:creationId xmlns:p14="http://schemas.microsoft.com/office/powerpoint/2010/main" val="20737267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kirjoitaparemmin.adobeconnect.com/pc9zbx8ugfk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kirjoitaparemmin.adobeconnect.com/p96v9liw3o6t/"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akkustannus.com/sukella-paahenkiloos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kkustannus.com/luova-kirjoittaminen/miten-dialogi-kirjoitetaan/"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vintti.yle.fi/yle.fi/kohtaus/kohtaus/kirjoita.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akkustannus.com/luova-kirjoittaminen/millainen-on-henkilosi-ydinmina-kirjoita-paremmin-ja-uskottavammi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kkustannus.com/luova-kirjoittaminen/miten-dialogi-kirjoitetaan/"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mailto:draama@yle.f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kkustannus.com/maksutonkurss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bit.ly/palautteesi_kirjoitaparemmi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kirjoitaparemmin.adobeconnect.com/pc9zbx8ugfk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akkustannus.com/sukella-paahenkiloosi/"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kkustannus.com/luova-kirjoittaminen/sankarin-myyttinen-matka-tarinankertojan-taikavarpu/"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7545" y="365126"/>
            <a:ext cx="8047806" cy="2702100"/>
          </a:xfrm>
        </p:spPr>
        <p:txBody>
          <a:bodyPr>
            <a:normAutofit/>
          </a:bodyPr>
          <a:lstStyle/>
          <a:p>
            <a:pPr algn="ctr"/>
            <a:r>
              <a:rPr lang="fi-FI" b="1" i="1" dirty="0" err="1">
                <a:hlinkClick r:id="rId2"/>
              </a:rPr>
              <a:t>TärppiTallenne</a:t>
            </a:r>
            <a:br>
              <a:rPr lang="fi-FI" b="1" i="1" dirty="0"/>
            </a:br>
            <a:r>
              <a:rPr lang="fi-FI" b="1" i="1" dirty="0"/>
              <a:t>Draaman kirjoittaminen</a:t>
            </a:r>
            <a:br>
              <a:rPr lang="fi-FI" b="1" i="1" dirty="0"/>
            </a:br>
            <a:r>
              <a:rPr lang="fi-FI" b="1" i="1" dirty="0">
                <a:hlinkClick r:id="rId2"/>
              </a:rPr>
              <a:t>klikkaa ja kuuntele silloin kun sinulle sopii!</a:t>
            </a:r>
            <a:br>
              <a:rPr lang="fi-FI" b="1" i="1" dirty="0"/>
            </a:br>
            <a:br>
              <a:rPr lang="fi-FI" b="1" i="1" dirty="0"/>
            </a:br>
            <a:r>
              <a:rPr lang="fi-FI" sz="2000" b="1" i="1" dirty="0"/>
              <a:t>Suositus: käytä Chrome-selainta</a:t>
            </a:r>
          </a:p>
        </p:txBody>
      </p:sp>
      <p:sp>
        <p:nvSpPr>
          <p:cNvPr id="63491" name="Rectangle 3"/>
          <p:cNvSpPr>
            <a:spLocks noGrp="1" noChangeArrowheads="1"/>
          </p:cNvSpPr>
          <p:nvPr>
            <p:ph type="body" idx="1"/>
          </p:nvPr>
        </p:nvSpPr>
        <p:spPr>
          <a:xfrm>
            <a:off x="467545" y="3067226"/>
            <a:ext cx="8665272" cy="3088390"/>
          </a:xfrm>
        </p:spPr>
        <p:txBody>
          <a:bodyPr>
            <a:normAutofit/>
          </a:bodyPr>
          <a:lstStyle/>
          <a:p>
            <a:pPr marL="342900" lvl="1" indent="0">
              <a:buNone/>
            </a:pPr>
            <a:endParaRPr lang="fi-FI" sz="3200" dirty="0"/>
          </a:p>
          <a:p>
            <a:pPr marL="342900" lvl="1" indent="0">
              <a:buNone/>
            </a:pPr>
            <a:endParaRPr lang="fi-FI" sz="3200" dirty="0"/>
          </a:p>
          <a:p>
            <a:pPr marL="342900" lvl="1" indent="0">
              <a:buNone/>
            </a:pPr>
            <a:endParaRPr lang="fi-FI" sz="3200" dirty="0"/>
          </a:p>
        </p:txBody>
      </p:sp>
      <p:sp>
        <p:nvSpPr>
          <p:cNvPr id="8" name="Päivämäärän paikkamerkki 7"/>
          <p:cNvSpPr>
            <a:spLocks noGrp="1"/>
          </p:cNvSpPr>
          <p:nvPr>
            <p:ph type="dt" sz="quarter" idx="10"/>
          </p:nvPr>
        </p:nvSpPr>
        <p:spPr/>
        <p:txBody>
          <a:bodyPr/>
          <a:lstStyle/>
          <a:p>
            <a:pPr>
              <a:defRPr/>
            </a:pPr>
            <a:fld id="{B2AAB42C-C88A-4F3E-BFC8-56D89B3CC24E}" type="datetime1">
              <a:rPr lang="fi-FI" smtClean="0"/>
              <a:t>15.3.2021</a:t>
            </a:fld>
            <a:endParaRPr lang="fi-FI"/>
          </a:p>
        </p:txBody>
      </p:sp>
      <p:pic>
        <p:nvPicPr>
          <p:cNvPr id="4" name="Kuva 3">
            <a:hlinkClick r:id="rId2"/>
            <a:extLst>
              <a:ext uri="{FF2B5EF4-FFF2-40B4-BE49-F238E27FC236}">
                <a16:creationId xmlns:a16="http://schemas.microsoft.com/office/drawing/2014/main" id="{FB7973FD-D6D2-4DBF-8650-02BB4693B838}"/>
              </a:ext>
            </a:extLst>
          </p:cNvPr>
          <p:cNvPicPr>
            <a:picLocks noChangeAspect="1"/>
          </p:cNvPicPr>
          <p:nvPr/>
        </p:nvPicPr>
        <p:blipFill>
          <a:blip r:embed="rId3"/>
          <a:stretch>
            <a:fillRect/>
          </a:stretch>
        </p:blipFill>
        <p:spPr>
          <a:xfrm>
            <a:off x="2417368" y="3067226"/>
            <a:ext cx="4067436" cy="2711624"/>
          </a:xfrm>
          <a:prstGeom prst="rect">
            <a:avLst/>
          </a:prstGeom>
        </p:spPr>
      </p:pic>
    </p:spTree>
    <p:extLst>
      <p:ext uri="{BB962C8B-B14F-4D97-AF65-F5344CB8AC3E}">
        <p14:creationId xmlns:p14="http://schemas.microsoft.com/office/powerpoint/2010/main" val="6715103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467544" y="681037"/>
            <a:ext cx="8208912" cy="480344"/>
          </a:xfrm>
        </p:spPr>
        <p:txBody>
          <a:bodyPr>
            <a:normAutofit fontScale="90000"/>
          </a:bodyPr>
          <a:lstStyle/>
          <a:p>
            <a:pPr algn="ctr"/>
            <a:br>
              <a:rPr lang="fi-FI" b="0" i="0" dirty="0">
                <a:solidFill>
                  <a:srgbClr val="494A50"/>
                </a:solidFill>
                <a:effectLst/>
                <a:latin typeface="Museo Sans"/>
              </a:rPr>
            </a:br>
            <a:br>
              <a:rPr lang="fi-FI" dirty="0">
                <a:solidFill>
                  <a:srgbClr val="494A50"/>
                </a:solidFill>
                <a:latin typeface="Museo Sans"/>
              </a:rPr>
            </a:br>
            <a:endParaRPr lang="fi-FI" dirty="0"/>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306438" y="1161382"/>
            <a:ext cx="8208912" cy="5015582"/>
          </a:xfrm>
        </p:spPr>
        <p:txBody>
          <a:bodyPr>
            <a:normAutofit/>
          </a:bodyPr>
          <a:lstStyle/>
          <a:p>
            <a:pPr marL="0" indent="0" fontAlgn="base">
              <a:buNone/>
            </a:pPr>
            <a:endParaRPr lang="fi-FI" b="1" dirty="0"/>
          </a:p>
          <a:p>
            <a:pPr marL="0" indent="0" fontAlgn="base">
              <a:buNone/>
            </a:pPr>
            <a:r>
              <a:rPr lang="fi-FI" b="1" dirty="0"/>
              <a:t> </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2012965E-E331-48A6-9814-F7890ACE5F18}"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dirty="0"/>
              <a:t>Kirjoitaparemmin.fi</a:t>
            </a:r>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7078116" y="5639751"/>
            <a:ext cx="1801372" cy="899162"/>
          </a:xfrm>
          <a:prstGeom prst="rect">
            <a:avLst/>
          </a:prstGeom>
        </p:spPr>
      </p:pic>
      <p:pic>
        <p:nvPicPr>
          <p:cNvPr id="7" name="Kuva 6">
            <a:extLst>
              <a:ext uri="{FF2B5EF4-FFF2-40B4-BE49-F238E27FC236}">
                <a16:creationId xmlns:a16="http://schemas.microsoft.com/office/drawing/2014/main" id="{538021BD-B17E-4A2D-B769-DBE3EB5AA246}"/>
              </a:ext>
            </a:extLst>
          </p:cNvPr>
          <p:cNvPicPr>
            <a:picLocks noChangeAspect="1"/>
          </p:cNvPicPr>
          <p:nvPr/>
        </p:nvPicPr>
        <p:blipFill>
          <a:blip r:embed="rId3"/>
          <a:stretch>
            <a:fillRect/>
          </a:stretch>
        </p:blipFill>
        <p:spPr>
          <a:xfrm>
            <a:off x="1542833" y="696994"/>
            <a:ext cx="6058333" cy="4797152"/>
          </a:xfrm>
          <a:prstGeom prst="rect">
            <a:avLst/>
          </a:prstGeom>
        </p:spPr>
      </p:pic>
      <p:sp>
        <p:nvSpPr>
          <p:cNvPr id="8" name="Tekstiruutu 7">
            <a:extLst>
              <a:ext uri="{FF2B5EF4-FFF2-40B4-BE49-F238E27FC236}">
                <a16:creationId xmlns:a16="http://schemas.microsoft.com/office/drawing/2014/main" id="{A7DCB1BD-0530-4F0E-B98E-F8097D20B770}"/>
              </a:ext>
            </a:extLst>
          </p:cNvPr>
          <p:cNvSpPr txBox="1"/>
          <p:nvPr/>
        </p:nvSpPr>
        <p:spPr>
          <a:xfrm flipH="1">
            <a:off x="2411760" y="4470574"/>
            <a:ext cx="1368152" cy="646331"/>
          </a:xfrm>
          <a:prstGeom prst="rect">
            <a:avLst/>
          </a:prstGeom>
          <a:noFill/>
        </p:spPr>
        <p:txBody>
          <a:bodyPr wrap="square" rtlCol="0">
            <a:spAutoFit/>
          </a:bodyPr>
          <a:lstStyle/>
          <a:p>
            <a:r>
              <a:rPr lang="fi-FI" dirty="0"/>
              <a:t>Alku, esittelyt</a:t>
            </a:r>
          </a:p>
        </p:txBody>
      </p:sp>
      <p:sp>
        <p:nvSpPr>
          <p:cNvPr id="9" name="Tekstiruutu 8">
            <a:extLst>
              <a:ext uri="{FF2B5EF4-FFF2-40B4-BE49-F238E27FC236}">
                <a16:creationId xmlns:a16="http://schemas.microsoft.com/office/drawing/2014/main" id="{8A54E9F9-C717-4AC1-B913-2B0A9456236C}"/>
              </a:ext>
            </a:extLst>
          </p:cNvPr>
          <p:cNvSpPr txBox="1"/>
          <p:nvPr/>
        </p:nvSpPr>
        <p:spPr>
          <a:xfrm>
            <a:off x="1835696" y="2060848"/>
            <a:ext cx="1944216" cy="646331"/>
          </a:xfrm>
          <a:prstGeom prst="rect">
            <a:avLst/>
          </a:prstGeom>
          <a:noFill/>
        </p:spPr>
        <p:txBody>
          <a:bodyPr wrap="square" rtlCol="0">
            <a:spAutoFit/>
          </a:bodyPr>
          <a:lstStyle/>
          <a:p>
            <a:r>
              <a:rPr lang="fi-FI" dirty="0"/>
              <a:t>Kerronta kiihtyy,</a:t>
            </a:r>
          </a:p>
          <a:p>
            <a:r>
              <a:rPr lang="fi-FI" dirty="0"/>
              <a:t>tapahtumia</a:t>
            </a:r>
          </a:p>
        </p:txBody>
      </p:sp>
      <p:sp>
        <p:nvSpPr>
          <p:cNvPr id="10" name="Tähti: 5-sakarainen 9">
            <a:extLst>
              <a:ext uri="{FF2B5EF4-FFF2-40B4-BE49-F238E27FC236}">
                <a16:creationId xmlns:a16="http://schemas.microsoft.com/office/drawing/2014/main" id="{0371851F-2F4B-462B-B167-4FC4E0B5C625}"/>
              </a:ext>
            </a:extLst>
          </p:cNvPr>
          <p:cNvSpPr/>
          <p:nvPr/>
        </p:nvSpPr>
        <p:spPr>
          <a:xfrm>
            <a:off x="3347864" y="3606645"/>
            <a:ext cx="576064" cy="68454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C8F10090-E083-4BA9-88E2-40A5E6A89BC8}"/>
              </a:ext>
            </a:extLst>
          </p:cNvPr>
          <p:cNvSpPr txBox="1"/>
          <p:nvPr/>
        </p:nvSpPr>
        <p:spPr>
          <a:xfrm>
            <a:off x="2686050" y="1177338"/>
            <a:ext cx="1944216" cy="369332"/>
          </a:xfrm>
          <a:prstGeom prst="rect">
            <a:avLst/>
          </a:prstGeom>
          <a:noFill/>
        </p:spPr>
        <p:txBody>
          <a:bodyPr wrap="square" rtlCol="0">
            <a:spAutoFit/>
          </a:bodyPr>
          <a:lstStyle/>
          <a:p>
            <a:r>
              <a:rPr lang="fi-FI" dirty="0"/>
              <a:t>Käännekohta</a:t>
            </a:r>
          </a:p>
        </p:txBody>
      </p:sp>
      <p:sp>
        <p:nvSpPr>
          <p:cNvPr id="12" name="Tekstiruutu 11">
            <a:extLst>
              <a:ext uri="{FF2B5EF4-FFF2-40B4-BE49-F238E27FC236}">
                <a16:creationId xmlns:a16="http://schemas.microsoft.com/office/drawing/2014/main" id="{361FB7DC-050F-470D-912F-D070AD7F2C5B}"/>
              </a:ext>
            </a:extLst>
          </p:cNvPr>
          <p:cNvSpPr txBox="1"/>
          <p:nvPr/>
        </p:nvSpPr>
        <p:spPr>
          <a:xfrm>
            <a:off x="6115050" y="1546670"/>
            <a:ext cx="1049238" cy="646331"/>
          </a:xfrm>
          <a:prstGeom prst="rect">
            <a:avLst/>
          </a:prstGeom>
          <a:noFill/>
        </p:spPr>
        <p:txBody>
          <a:bodyPr wrap="square" rtlCol="0">
            <a:spAutoFit/>
          </a:bodyPr>
          <a:lstStyle/>
          <a:p>
            <a:r>
              <a:rPr lang="fi-FI" dirty="0"/>
              <a:t>Kohti </a:t>
            </a:r>
          </a:p>
          <a:p>
            <a:r>
              <a:rPr lang="fi-FI" dirty="0"/>
              <a:t>ratkaisua</a:t>
            </a:r>
          </a:p>
        </p:txBody>
      </p:sp>
      <p:sp>
        <p:nvSpPr>
          <p:cNvPr id="13" name="Tekstiruutu 12">
            <a:extLst>
              <a:ext uri="{FF2B5EF4-FFF2-40B4-BE49-F238E27FC236}">
                <a16:creationId xmlns:a16="http://schemas.microsoft.com/office/drawing/2014/main" id="{6B692625-FFD1-419D-ABDA-FD9ABCA0BCF6}"/>
              </a:ext>
            </a:extLst>
          </p:cNvPr>
          <p:cNvSpPr txBox="1"/>
          <p:nvPr/>
        </p:nvSpPr>
        <p:spPr>
          <a:xfrm>
            <a:off x="4648839" y="4608131"/>
            <a:ext cx="1925643" cy="369332"/>
          </a:xfrm>
          <a:prstGeom prst="rect">
            <a:avLst/>
          </a:prstGeom>
          <a:noFill/>
        </p:spPr>
        <p:txBody>
          <a:bodyPr wrap="square" rtlCol="0">
            <a:spAutoFit/>
          </a:bodyPr>
          <a:lstStyle/>
          <a:p>
            <a:r>
              <a:rPr lang="fi-FI" dirty="0"/>
              <a:t>Päätös tarinalle</a:t>
            </a:r>
          </a:p>
        </p:txBody>
      </p:sp>
    </p:spTree>
    <p:extLst>
      <p:ext uri="{BB962C8B-B14F-4D97-AF65-F5344CB8AC3E}">
        <p14:creationId xmlns:p14="http://schemas.microsoft.com/office/powerpoint/2010/main" val="167417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Sankarin matka</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normAutofit lnSpcReduction="10000"/>
          </a:bodyPr>
          <a:lstStyle/>
          <a:p>
            <a:pPr marL="0" indent="0">
              <a:buNone/>
            </a:pPr>
            <a:r>
              <a:rPr lang="fi-FI" dirty="0"/>
              <a:t>Sankarin myyttinen matka on ikiaikainen keksintö, joka vetoaa meihin ihmisiin kerta toisensa jälkeen. </a:t>
            </a:r>
          </a:p>
          <a:p>
            <a:pPr marL="0" indent="0">
              <a:buNone/>
            </a:pPr>
            <a:endParaRPr lang="fi-FI" dirty="0"/>
          </a:p>
          <a:p>
            <a:pPr marL="0" indent="0">
              <a:buNone/>
            </a:pPr>
            <a:r>
              <a:rPr lang="fi-FI" dirty="0"/>
              <a:t>Antropologi Joseph Campbell löysi eri kulttuurien eepoksista ja tarinoista yhteisen myytin ja tarinakaavan. </a:t>
            </a:r>
          </a:p>
          <a:p>
            <a:pPr marL="0" indent="0">
              <a:buNone/>
            </a:pPr>
            <a:endParaRPr lang="fi-FI" dirty="0"/>
          </a:p>
          <a:p>
            <a:pPr marL="0" indent="0">
              <a:buNone/>
            </a:pPr>
            <a:r>
              <a:rPr lang="fi-FI" dirty="0"/>
              <a:t>Tämän kaavan mukaisia tarinoita on kerrottu leiritulilla jo tuhansia vuosia sitten. </a:t>
            </a:r>
          </a:p>
          <a:p>
            <a:pPr marL="0" indent="0">
              <a:buNone/>
            </a:pPr>
            <a:endParaRPr lang="fi-FI" dirty="0"/>
          </a:p>
          <a:p>
            <a:pPr marL="0" indent="0">
              <a:buNone/>
            </a:pPr>
            <a:r>
              <a:rPr lang="fi-FI" dirty="0"/>
              <a:t>Tarinakaavaa tutki Hollywood-elokuvien näkökulmasta Christopher </a:t>
            </a:r>
            <a:r>
              <a:rPr lang="fi-FI" dirty="0" err="1"/>
              <a:t>Vogler</a:t>
            </a:r>
            <a:r>
              <a:rPr lang="fi-FI" dirty="0"/>
              <a:t>, joka kävi läpi yli 6000 käsikirjoitusta. Ikiaikainen peruskaava löytyykin lähes kaikista menestyselokuvista.</a:t>
            </a:r>
          </a:p>
          <a:p>
            <a:pPr marL="0" indent="0">
              <a:buNone/>
            </a:pPr>
            <a:r>
              <a:rPr lang="fi-FI" dirty="0" err="1"/>
              <a:t>Vogler</a:t>
            </a:r>
            <a:r>
              <a:rPr lang="fi-FI" dirty="0"/>
              <a:t> itse toimi tarinakonsulttina mm. Leijonakuningas- elokuvassa, hän on kirjoittanut myös teoksen </a:t>
            </a:r>
            <a:r>
              <a:rPr lang="fi-FI" dirty="0" err="1"/>
              <a:t>The</a:t>
            </a:r>
            <a:r>
              <a:rPr lang="fi-FI" dirty="0"/>
              <a:t> </a:t>
            </a:r>
            <a:r>
              <a:rPr lang="fi-FI" dirty="0" err="1"/>
              <a:t>Writer´s</a:t>
            </a:r>
            <a:r>
              <a:rPr lang="fi-FI" dirty="0"/>
              <a:t> </a:t>
            </a:r>
            <a:r>
              <a:rPr lang="fi-FI" dirty="0" err="1"/>
              <a:t>Journey</a:t>
            </a:r>
            <a:r>
              <a:rPr lang="fi-FI" dirty="0"/>
              <a:t> - </a:t>
            </a:r>
            <a:r>
              <a:rPr lang="fi-FI" dirty="0" err="1"/>
              <a:t>Mythic</a:t>
            </a:r>
            <a:r>
              <a:rPr lang="fi-FI" dirty="0"/>
              <a:t> </a:t>
            </a:r>
            <a:r>
              <a:rPr lang="fi-FI" dirty="0" err="1"/>
              <a:t>Structure</a:t>
            </a:r>
            <a:r>
              <a:rPr lang="fi-FI" dirty="0"/>
              <a:t> for </a:t>
            </a:r>
            <a:r>
              <a:rPr lang="fi-FI" dirty="0" err="1"/>
              <a:t>Storytellers</a:t>
            </a:r>
            <a:r>
              <a:rPr lang="fi-FI" dirty="0"/>
              <a:t> and </a:t>
            </a:r>
            <a:r>
              <a:rPr lang="fi-FI" dirty="0" err="1"/>
              <a:t>Screenwriters</a:t>
            </a:r>
            <a:r>
              <a:rPr lang="fi-FI" dirty="0"/>
              <a:t>.</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81D49F60-7A30-47EE-B4B3-D61CE090C802}"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341532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Mihin suosio perustuu?</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lstStyle/>
          <a:p>
            <a:pPr marL="0" indent="0">
              <a:buNone/>
            </a:pPr>
            <a:endParaRPr lang="fi-FI" dirty="0"/>
          </a:p>
          <a:p>
            <a:pPr marL="0" indent="0">
              <a:buNone/>
            </a:pPr>
            <a:r>
              <a:rPr lang="fi-FI" dirty="0"/>
              <a:t>Sankarin matka symboloi meille kaikille yhteisiä elämänkokemuksia, kriisejä ja niistä selviytymistä, ihmisenä kasvamista. </a:t>
            </a:r>
          </a:p>
          <a:p>
            <a:pPr marL="0" indent="0">
              <a:buNone/>
            </a:pPr>
            <a:r>
              <a:rPr lang="fi-FI" dirty="0" err="1"/>
              <a:t>Voglerin</a:t>
            </a:r>
            <a:r>
              <a:rPr lang="fi-FI" dirty="0"/>
              <a:t> mukaan Sankarin matka elää meissä kaikissa ja siksi se puhuttelee yhä uudestaan eikä menetä taikavoimaansa uusissakaan muodoissa. Sitä voi siis toistaa, toistaa, toistaa ja toistaa... kuten Hollywood tekee. Sankarin matka on meidän oma matkamme. </a:t>
            </a:r>
          </a:p>
          <a:p>
            <a:pPr marL="0" indent="0">
              <a:buNone/>
            </a:pPr>
            <a:r>
              <a:rPr lang="fi-FI" dirty="0"/>
              <a:t>Tie harmoniseen elämään löytyy, kun uskallamme ensin ottaa riskejä ja kohdata haasteita. </a:t>
            </a:r>
          </a:p>
          <a:p>
            <a:pPr marL="0" indent="0">
              <a:buNone/>
            </a:pPr>
            <a:r>
              <a:rPr lang="fi-FI" dirty="0"/>
              <a:t>Pelkäämme riskien ottoa, vaikka aavistamme, että vain niiden kautta voimme muuttaa toisinaan turhauttavalta tuntuvaa elämäämme. </a:t>
            </a:r>
          </a:p>
          <a:p>
            <a:pPr marL="0" indent="0">
              <a:buNone/>
            </a:pPr>
            <a:r>
              <a:rPr lang="fi-FI" dirty="0"/>
              <a:t>Symbolisella tasolla Sankarin matka on meidän oma sisäinen matkamme.</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F6DB9227-E841-4244-91E3-BA9F54C1D6AC}"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175526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Sankarin matkan 12 vaihetta, 1-2</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857327"/>
            <a:ext cx="7886700" cy="4189066"/>
          </a:xfrm>
        </p:spPr>
        <p:txBody>
          <a:bodyPr/>
          <a:lstStyle/>
          <a:p>
            <a:pPr marL="0" indent="0">
              <a:buNone/>
            </a:pPr>
            <a:r>
              <a:rPr lang="fi-FI" dirty="0"/>
              <a:t>TAVALLINEN MAAILMA Esittele tavallinen päähenkilö </a:t>
            </a:r>
            <a:r>
              <a:rPr lang="fi-FI" dirty="0" err="1"/>
              <a:t>tavalllisessa</a:t>
            </a:r>
            <a:r>
              <a:rPr lang="fi-FI" dirty="0"/>
              <a:t> maailmassaan. Ehkä hänellä on jotain pielessä? Ehkä hän on turhautunut, keskellä moraalista dilemmaa tai pohjatonta tylsyyttä, elämä polkee paikoillaan tai hänellä on jokin sisäinen ristiriita, joka aiheuttaa stressiä. Life is </a:t>
            </a:r>
            <a:r>
              <a:rPr lang="fi-FI" dirty="0" err="1"/>
              <a:t>boooriiing</a:t>
            </a:r>
            <a:r>
              <a:rPr lang="fi-FI" dirty="0"/>
              <a:t>, </a:t>
            </a:r>
            <a:r>
              <a:rPr lang="fi-FI" dirty="0" err="1"/>
              <a:t>anyway</a:t>
            </a:r>
            <a:r>
              <a:rPr lang="fi-FI" dirty="0"/>
              <a:t>. </a:t>
            </a:r>
          </a:p>
          <a:p>
            <a:pPr marL="457200" indent="-457200">
              <a:buAutoNum type="arabicPeriod"/>
            </a:pPr>
            <a:endParaRPr lang="fi-FI" dirty="0"/>
          </a:p>
          <a:p>
            <a:pPr marL="0" indent="0">
              <a:buNone/>
            </a:pPr>
            <a:endParaRPr lang="fi-FI" dirty="0"/>
          </a:p>
          <a:p>
            <a:pPr marL="0" indent="0">
              <a:buNone/>
            </a:pPr>
            <a:r>
              <a:rPr lang="fi-FI" dirty="0"/>
              <a:t>KUTSU SEIKKAILUUN Kirjoita jokin tapahtuma, joka järkyttää päähenkilösi tavallista maailmaa. Järkyttävä voima voi tulla päähenkilösi sisä- tai ulkopuolelta. Joka tapauksessa hänen </a:t>
            </a:r>
            <a:r>
              <a:rPr lang="fi-FI" dirty="0" err="1"/>
              <a:t>tarttis</a:t>
            </a:r>
            <a:r>
              <a:rPr lang="fi-FI" dirty="0"/>
              <a:t> tehdä jotain. Tehtävässä sankarin täytyy lähteä fyysiselle tai vähintäänkin henkiselle matkalle. </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728CDB7B-9FA0-40DE-A15D-AAFA82F68A7C}"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243359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Sankarin matkan 12 vaihetta, 3 - 4</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lstStyle/>
          <a:p>
            <a:pPr marL="0" indent="0">
              <a:buNone/>
            </a:pPr>
            <a:r>
              <a:rPr lang="fi-FI" dirty="0"/>
              <a:t>KIELTÄYTYMINEN KUTSUSTA </a:t>
            </a:r>
          </a:p>
          <a:p>
            <a:pPr marL="0" indent="0">
              <a:buNone/>
            </a:pPr>
            <a:r>
              <a:rPr lang="fi-FI" dirty="0"/>
              <a:t>Ei käy, taviksesi tuumaa. Riskinotto pelottaa. Näytä lukijalle (tai näytelmän katsojalle, kuunnelman kuulijalle) sankarisi pelko. Seikkailuun tai muutokseen lähtö mullistaisi hänen tutun turvallista elämäänsä. Anna yleisösi samaistua pelokkaaseen ja epäröivään sankariin. Kukapa muutosta ja riskinottoa ei pelkäisi!</a:t>
            </a:r>
          </a:p>
          <a:p>
            <a:pPr marL="0" indent="0">
              <a:buNone/>
            </a:pPr>
            <a:endParaRPr lang="fi-FI" dirty="0"/>
          </a:p>
          <a:p>
            <a:pPr marL="0" indent="0">
              <a:buNone/>
            </a:pPr>
            <a:r>
              <a:rPr lang="fi-FI" dirty="0"/>
              <a:t>OPPAAN / AUTTAJAN KOHTAAMINEN </a:t>
            </a:r>
          </a:p>
          <a:p>
            <a:pPr marL="0" indent="0">
              <a:buNone/>
            </a:pPr>
            <a:r>
              <a:rPr lang="fi-FI" dirty="0"/>
              <a:t>Lukijan / katsojan / kuulijan (eli yleisösi) täytyy tietää, miksi päähenkilösi kuitenkin lähtee matkalle kohti tuntematonta. Panoksena täytyy olla jotain tärkeää tai sitten jotain kauheaa on tapahtunut, mikä pakottaa päähenkilösi liikkeelle. Opas voi olla joku henkilö tai vaikka muisto jonkin tärkeän edesmenneen ihmisen neuvoista ja elämänohjeista. Anna päähenkilöllesi jollain tapaa uutta rohkeutta ja viisautta oppaalta / auttajalta</a:t>
            </a:r>
          </a:p>
          <a:p>
            <a:pPr marL="0" indent="0">
              <a:buNone/>
            </a:pPr>
            <a:endParaRPr lang="fi-FI" dirty="0"/>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1CCAEC12-4702-4B9D-B86F-1D674566AA10}"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56079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Sankarin matkan 12 vaihetta, 5-6</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lstStyle/>
          <a:p>
            <a:pPr marL="0" indent="0">
              <a:buNone/>
            </a:pPr>
            <a:r>
              <a:rPr lang="fi-FI" dirty="0"/>
              <a:t>KYNNYKSEN YLITTÄMINEN </a:t>
            </a:r>
          </a:p>
          <a:p>
            <a:pPr marL="0" indent="0">
              <a:buNone/>
            </a:pPr>
            <a:r>
              <a:rPr lang="fi-FI" dirty="0"/>
              <a:t>Nyt alkaa varsinainen toiminta! Päähenkilö on nyt valmis kohtaamaan haasteen ja hän astuu mukavuusalueeltaan uuteen maailmaan. Kirjoita tähän uuteen maailmaan tai mielenmaisemaan hänelle ennestään outoja arvoja tai sääntöjä. Tässä kohtaa päähenkilöstäsi alkaa sukeutumaan sankari.</a:t>
            </a:r>
          </a:p>
          <a:p>
            <a:pPr marL="0" indent="0">
              <a:buNone/>
            </a:pPr>
            <a:endParaRPr lang="fi-FI" dirty="0"/>
          </a:p>
          <a:p>
            <a:pPr marL="0" indent="0">
              <a:buNone/>
            </a:pPr>
            <a:r>
              <a:rPr lang="fi-FI" dirty="0"/>
              <a:t>TESTIT, YSTÄVÄT, VIHOLLISET </a:t>
            </a:r>
          </a:p>
          <a:p>
            <a:pPr marL="0" indent="0">
              <a:buNone/>
            </a:pPr>
            <a:r>
              <a:rPr lang="fi-FI" dirty="0"/>
              <a:t>Kirjoita sankarillesi erilaisia esteitä ja esittele viholliset. Tässä kohtaa uudet ystävät ovat myös tarpeen. He auttavat sankariasi selviytymään esteistä. Heidän avullaan sankarisi oppii tunnistamaan heikkoutensa ja </a:t>
            </a:r>
            <a:r>
              <a:rPr lang="fi-FI" dirty="0" err="1"/>
              <a:t>vahvuutensa.Niin</a:t>
            </a:r>
            <a:r>
              <a:rPr lang="fi-FI" dirty="0"/>
              <a:t>, mitkä ovat päähenkilösi heikkoudet ja vahvuudet? Kirjoita ne näkyviin viimeistään tässä!</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3377EE1A-B989-49EB-8935-E3EA54C05F66}"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251900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Sankarin matkan 12 vaihetta, 7-8</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lstStyle/>
          <a:p>
            <a:pPr marL="0" indent="0">
              <a:buNone/>
            </a:pPr>
            <a:r>
              <a:rPr lang="fi-FI" dirty="0"/>
              <a:t> LÄHESTYMINEN SYVINTÄ LUOLAA </a:t>
            </a:r>
          </a:p>
          <a:p>
            <a:pPr marL="0" indent="0">
              <a:buNone/>
            </a:pPr>
            <a:r>
              <a:rPr lang="fi-FI" dirty="0"/>
              <a:t>Vähän ontuva käännös, mutta tarkoittaa siis sitä, että sankari ja hänen uudet ystävänsä tekevät suunnitelman ja valmistautuvat selviämään jostain suuresta haasteesta, muutoksesta, esteestä, konfliktista tai voimainmittelöstä. Kirjoitä tähän kohtaan synkkeneviä sävyjä: sankarisi alkaa lähestyä suurimpia pelkojaan. </a:t>
            </a:r>
          </a:p>
          <a:p>
            <a:pPr marL="0" indent="0">
              <a:buNone/>
            </a:pPr>
            <a:endParaRPr lang="fi-FI" dirty="0"/>
          </a:p>
          <a:p>
            <a:pPr marL="0" indent="0">
              <a:buNone/>
            </a:pPr>
            <a:r>
              <a:rPr lang="fi-FI" dirty="0"/>
              <a:t>SYVIN LUOLA - ÄÄRIMMÄINEN TULIKOE </a:t>
            </a:r>
          </a:p>
          <a:p>
            <a:pPr marL="0" indent="0">
              <a:buNone/>
            </a:pPr>
            <a:r>
              <a:rPr lang="fi-FI" dirty="0"/>
              <a:t>Nyt ollaan syvällä ja pimeässä. Kirjoita sankarisi äärimmäisen tukalaan tilanteeseen, toivottomuuteen, ei-tästä-tule-mitään-hetkeen tai jopa kuoleman kieliin. Tässä kohtaa näyttää siltä, ettei sankarisi selviä, ei sitten millään, ja hänen kaikki pahimmat pelkonsa toteutuvat kammottavalla tavalla. Nyt saa mässäillä peloilla, ahdistuksella ja sitä rataa. Kirjoita kirkkaasti esiin sankarisi pahin pelkomörkö!</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3E0E17E0-538C-4569-93A6-129C284A00A1}"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36862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Sankarin matkan 12 vaihetta, 9-10</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normAutofit lnSpcReduction="10000"/>
          </a:bodyPr>
          <a:lstStyle/>
          <a:p>
            <a:pPr marL="0" indent="0">
              <a:buNone/>
            </a:pPr>
            <a:r>
              <a:rPr lang="fi-FI" dirty="0"/>
              <a:t>PALKINTO </a:t>
            </a:r>
          </a:p>
          <a:p>
            <a:pPr marL="0" indent="0">
              <a:buNone/>
            </a:pPr>
            <a:r>
              <a:rPr lang="fi-FI" dirty="0"/>
              <a:t>Mustimman hetken jälkeen sankarista tulee kuitenkin oikea sankari, sillä hän selviää kuin selviääkin pimeimmästä hetkestään. Palkinto on usein sekä henkinen että fyysinen. Henkinen palkinto voi olla, että sankarisi ymmärtää itseään paremmin ja saa uutta itsevarmuutta. Jos haluat lisädraamaa, voit tähän kohtaa kirjoittaa pienen sivuloikan siitä, miten sankarisi fiiliksissään heilahtaa ylimielisyyden puolelle, mutta melko pian joku tai jokin palauttaa hänet jälleen nöyräksi sankariksi. Kirjoitä tämä hetki loppua kohden rytmillisesti rauhallisemmaksi, sillä vasta äsken rytisi ja mahdollisesti vielä </a:t>
            </a:r>
            <a:r>
              <a:rPr lang="fi-FI" dirty="0" err="1"/>
              <a:t>kohtä</a:t>
            </a:r>
            <a:r>
              <a:rPr lang="fi-FI" dirty="0"/>
              <a:t> vähän lisää.</a:t>
            </a:r>
          </a:p>
          <a:p>
            <a:pPr marL="0" indent="0">
              <a:buNone/>
            </a:pPr>
            <a:endParaRPr lang="fi-FI" dirty="0"/>
          </a:p>
          <a:p>
            <a:pPr marL="0" indent="0">
              <a:buNone/>
            </a:pPr>
            <a:r>
              <a:rPr lang="fi-FI" dirty="0"/>
              <a:t>TIE TAKAISIN Sankari lähtee palkinto kourassaan (tai sydämessään) takaisin kohti vanhaa maailmaansa. Tähän voit kirjoittaa takaa-ajo kohtauksen, jos se sopii tarinaasi. Rauhallista lönköttelyä kotiin tämä paluumatka ei ole, joten kiihdytä tekstiä edellisen Palkinto-vaiheen suvantokohdan jälkeen.</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C7F7487B-79F0-4F9D-A974-2E841CCA4FF6}"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396867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Sankarin matkan 12 vaihetta, 11-12</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normAutofit fontScale="92500" lnSpcReduction="10000"/>
          </a:bodyPr>
          <a:lstStyle/>
          <a:p>
            <a:pPr marL="0" indent="0">
              <a:buNone/>
            </a:pPr>
            <a:r>
              <a:rPr lang="fi-FI" dirty="0"/>
              <a:t>YLÖSNOUSEMUS </a:t>
            </a:r>
          </a:p>
          <a:p>
            <a:pPr marL="0" indent="0">
              <a:buNone/>
            </a:pPr>
            <a:r>
              <a:rPr lang="fi-FI" dirty="0"/>
              <a:t>Tässä on tarinasi kliimaksi. Sankarisi testataan jälleen ja rankemmin kuin koskaan aiemmin. Tämän vaiheen tuloksena sankarisi uhrautuu ja syntyy uudestaan - tällä kertaa täydempänä ja henkistyneempänä ihmisenä. Vasta nyt hän on valmis ratkaisemaan lopullisesti häntä alussa ahdistaneen moraalisen dilemman, ongelmallisen tilanteen tai sisäisen ristiriidan. Sankarisi on nyt uudestisyntynyt ja puhdistunut! Jee!</a:t>
            </a:r>
          </a:p>
          <a:p>
            <a:pPr marL="0" indent="0">
              <a:buNone/>
            </a:pPr>
            <a:endParaRPr lang="fi-FI" dirty="0"/>
          </a:p>
          <a:p>
            <a:pPr marL="0" indent="0">
              <a:buNone/>
            </a:pPr>
            <a:r>
              <a:rPr lang="fi-FI" dirty="0"/>
              <a:t>PALUU ELIKSIIRIN KANSSA </a:t>
            </a:r>
          </a:p>
          <a:p>
            <a:pPr marL="0" indent="0">
              <a:buNone/>
            </a:pPr>
            <a:r>
              <a:rPr lang="fi-FI" dirty="0"/>
              <a:t>Sankarisi palaa kotiin / lähtöasetelmiin, mutta syvästi muuttuneena. Hän on selvinnyt seikkailusta ja esteistä, saanut ystäviä ja vihollisia, kohdannut pahimmat pelkonsa ja selviytynyt entistä ehompana voittajana. Hän uskalsi ottaa riskin ja saavutti jotain </a:t>
            </a:r>
            <a:r>
              <a:rPr lang="fi-FI" dirty="0" err="1"/>
              <a:t>parempaa.Keksi</a:t>
            </a:r>
            <a:r>
              <a:rPr lang="fi-FI" dirty="0"/>
              <a:t> sankarillesi eliksiiri, jonka hän on tuonut matkaltaan: jotain, jolla hän voi auttaa muita ihmisiä tai yhteisöään. Muuten sankarin matka olisi ollut merkityksetön, ellei hän toisi mukanaan jotain aarretta, opetusta tai lahjaa. Jotain, jolla on parantava tai yhteisöä - tai vähintäänkin omia läheisiä - hyödyttävä voima.</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24CEFEAE-D406-4298-A7BF-12C179F71E27}"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241181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DFE4CBD-B84F-4BF0-B712-FD4F5BCF96CF}"/>
              </a:ext>
            </a:extLst>
          </p:cNvPr>
          <p:cNvSpPr>
            <a:spLocks noGrp="1"/>
          </p:cNvSpPr>
          <p:nvPr>
            <p:ph type="dt" sz="half" idx="10"/>
          </p:nvPr>
        </p:nvSpPr>
        <p:spPr/>
        <p:txBody>
          <a:bodyPr/>
          <a:lstStyle/>
          <a:p>
            <a:pPr>
              <a:defRPr/>
            </a:pPr>
            <a:fld id="{3CA7F4D8-89FA-4255-952B-CCCE697406E6}" type="datetime1">
              <a:rPr lang="fi-FI" smtClean="0"/>
              <a:t>15.3.2021</a:t>
            </a:fld>
            <a:endParaRPr lang="en-US"/>
          </a:p>
        </p:txBody>
      </p:sp>
      <p:sp>
        <p:nvSpPr>
          <p:cNvPr id="3" name="Alatunnisteen paikkamerkki 2">
            <a:extLst>
              <a:ext uri="{FF2B5EF4-FFF2-40B4-BE49-F238E27FC236}">
                <a16:creationId xmlns:a16="http://schemas.microsoft.com/office/drawing/2014/main" id="{442BECE6-D961-40E2-AC2E-BCB41E6EBA83}"/>
              </a:ext>
            </a:extLst>
          </p:cNvPr>
          <p:cNvSpPr>
            <a:spLocks noGrp="1"/>
          </p:cNvSpPr>
          <p:nvPr>
            <p:ph type="ftr" sz="quarter" idx="11"/>
          </p:nvPr>
        </p:nvSpPr>
        <p:spPr/>
        <p:txBody>
          <a:bodyPr/>
          <a:lstStyle/>
          <a:p>
            <a:pPr>
              <a:defRPr/>
            </a:pPr>
            <a:r>
              <a:rPr lang="en-US"/>
              <a:t>Kirjoita Paremmin &amp; AK Kustannus</a:t>
            </a:r>
          </a:p>
        </p:txBody>
      </p:sp>
      <p:pic>
        <p:nvPicPr>
          <p:cNvPr id="5" name="Kuva 4">
            <a:extLst>
              <a:ext uri="{FF2B5EF4-FFF2-40B4-BE49-F238E27FC236}">
                <a16:creationId xmlns:a16="http://schemas.microsoft.com/office/drawing/2014/main" id="{F5E97ED8-89CE-48C6-B31F-5BE198C5F85E}"/>
              </a:ext>
            </a:extLst>
          </p:cNvPr>
          <p:cNvPicPr>
            <a:picLocks noChangeAspect="1"/>
          </p:cNvPicPr>
          <p:nvPr/>
        </p:nvPicPr>
        <p:blipFill>
          <a:blip r:embed="rId2"/>
          <a:stretch>
            <a:fillRect/>
          </a:stretch>
        </p:blipFill>
        <p:spPr>
          <a:xfrm>
            <a:off x="1961224" y="1862534"/>
            <a:ext cx="5221552" cy="3132931"/>
          </a:xfrm>
          <a:prstGeom prst="rect">
            <a:avLst/>
          </a:prstGeom>
        </p:spPr>
      </p:pic>
      <p:sp>
        <p:nvSpPr>
          <p:cNvPr id="6" name="Tekstiruutu 5">
            <a:extLst>
              <a:ext uri="{FF2B5EF4-FFF2-40B4-BE49-F238E27FC236}">
                <a16:creationId xmlns:a16="http://schemas.microsoft.com/office/drawing/2014/main" id="{EEAD2480-4DF3-4984-BB1A-D8992C2006F8}"/>
              </a:ext>
            </a:extLst>
          </p:cNvPr>
          <p:cNvSpPr txBox="1"/>
          <p:nvPr/>
        </p:nvSpPr>
        <p:spPr>
          <a:xfrm>
            <a:off x="323528" y="404664"/>
            <a:ext cx="8640960" cy="923330"/>
          </a:xfrm>
          <a:prstGeom prst="rect">
            <a:avLst/>
          </a:prstGeom>
          <a:noFill/>
        </p:spPr>
        <p:txBody>
          <a:bodyPr wrap="square" rtlCol="0">
            <a:spAutoFit/>
          </a:bodyPr>
          <a:lstStyle/>
          <a:p>
            <a:r>
              <a:rPr lang="fi-FI" dirty="0"/>
              <a:t>Katso elokuva Kuninkaan puhe (pääosassa Colin </a:t>
            </a:r>
            <a:r>
              <a:rPr lang="fi-FI" dirty="0" err="1"/>
              <a:t>Firth</a:t>
            </a:r>
            <a:r>
              <a:rPr lang="fi-FI" dirty="0"/>
              <a:t>) ja vertaa näkemääsi seuraavaan kolmen näytöksen jaotteluun, jossa Sankarin matka on avattuna kyseisen leffan juonen mukaan.</a:t>
            </a:r>
          </a:p>
        </p:txBody>
      </p:sp>
    </p:spTree>
    <p:extLst>
      <p:ext uri="{BB962C8B-B14F-4D97-AF65-F5344CB8AC3E}">
        <p14:creationId xmlns:p14="http://schemas.microsoft.com/office/powerpoint/2010/main" val="181142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9592" y="332656"/>
            <a:ext cx="6840760" cy="854680"/>
          </a:xfrm>
          <a:ln>
            <a:miter lim="800000"/>
            <a:headEnd/>
            <a:tailEnd/>
          </a:ln>
        </p:spPr>
        <p:txBody>
          <a:bodyPr anchor="b">
            <a:normAutofit fontScale="90000"/>
            <a:scene3d>
              <a:camera prst="orthographicFront"/>
              <a:lightRig rig="soft" dir="t"/>
            </a:scene3d>
            <a:sp3d prstMaterial="softEdge">
              <a:bevelT w="25400" h="25400"/>
            </a:sp3d>
          </a:bodyPr>
          <a:lstStyle/>
          <a:p>
            <a:pPr algn="ctr" defTabSz="914400" eaLnBrk="1" fontAlgn="auto" hangingPunct="1">
              <a:spcAft>
                <a:spcPts val="0"/>
              </a:spcAft>
              <a:defRPr/>
            </a:pPr>
            <a:r>
              <a:rPr lang="fi-FI" sz="3200" dirty="0">
                <a:solidFill>
                  <a:schemeClr val="tx2"/>
                </a:solidFill>
                <a:effectLst>
                  <a:outerShdw blurRad="38100" dist="38100" dir="2700000" algn="tl">
                    <a:srgbClr val="000000">
                      <a:alpha val="43137"/>
                    </a:srgbClr>
                  </a:outerShdw>
                </a:effectLst>
              </a:rPr>
              <a:t>         </a:t>
            </a: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br>
              <a:rPr lang="fi-FI" sz="3200" dirty="0">
                <a:solidFill>
                  <a:schemeClr val="tx2"/>
                </a:solidFill>
                <a:effectLst>
                  <a:outerShdw blurRad="38100" dist="38100" dir="2700000" algn="tl">
                    <a:srgbClr val="000000">
                      <a:alpha val="43137"/>
                    </a:srgbClr>
                  </a:outerShdw>
                </a:effectLst>
              </a:rPr>
            </a:br>
            <a:endParaRPr lang="fi-FI" sz="3200" dirty="0">
              <a:solidFill>
                <a:schemeClr val="tx2"/>
              </a:solidFill>
              <a:effectLst>
                <a:outerShdw blurRad="38100" dist="38100" dir="2700000" algn="tl">
                  <a:srgbClr val="000000">
                    <a:alpha val="43137"/>
                  </a:srgbClr>
                </a:outerShdw>
              </a:effectLst>
            </a:endParaRPr>
          </a:p>
        </p:txBody>
      </p:sp>
      <p:sp>
        <p:nvSpPr>
          <p:cNvPr id="4" name="Päivämäärän paikkamerkki 3"/>
          <p:cNvSpPr>
            <a:spLocks noGrp="1"/>
          </p:cNvSpPr>
          <p:nvPr>
            <p:ph type="dt" sz="half" idx="10"/>
          </p:nvPr>
        </p:nvSpPr>
        <p:spPr/>
        <p:txBody>
          <a:bodyPr/>
          <a:lstStyle/>
          <a:p>
            <a:pPr>
              <a:defRPr/>
            </a:pPr>
            <a:fld id="{4237403E-5A1F-4907-BE2C-F21889021717}" type="datetime1">
              <a:rPr lang="fi-FI" smtClean="0"/>
              <a:t>15.3.2021</a:t>
            </a:fld>
            <a:endParaRPr lang="en-US"/>
          </a:p>
        </p:txBody>
      </p:sp>
      <p:sp>
        <p:nvSpPr>
          <p:cNvPr id="3" name="Alatunnisteen paikkamerkki 2"/>
          <p:cNvSpPr>
            <a:spLocks noGrp="1"/>
          </p:cNvSpPr>
          <p:nvPr>
            <p:ph type="ftr" sz="quarter" idx="11"/>
          </p:nvPr>
        </p:nvSpPr>
        <p:spPr/>
        <p:txBody>
          <a:bodyPr/>
          <a:lstStyle/>
          <a:p>
            <a:pPr>
              <a:defRPr/>
            </a:pPr>
            <a:r>
              <a:rPr lang="en-US"/>
              <a:t>Kirjoita Paremmin &amp; AK Kustannus</a:t>
            </a:r>
            <a:endParaRPr lang="en-US" dirty="0"/>
          </a:p>
        </p:txBody>
      </p:sp>
      <p:pic>
        <p:nvPicPr>
          <p:cNvPr id="6" name="Sisällön paikkamerkki 5">
            <a:extLst>
              <a:ext uri="{FF2B5EF4-FFF2-40B4-BE49-F238E27FC236}">
                <a16:creationId xmlns:a16="http://schemas.microsoft.com/office/drawing/2014/main" id="{C460243D-B52A-4855-8908-7DF6E24CF7F0}"/>
              </a:ext>
            </a:extLst>
          </p:cNvPr>
          <p:cNvPicPr>
            <a:picLocks noGrp="1" noChangeAspect="1"/>
          </p:cNvPicPr>
          <p:nvPr>
            <p:ph idx="1"/>
          </p:nvPr>
        </p:nvPicPr>
        <p:blipFill>
          <a:blip r:embed="rId2"/>
          <a:stretch>
            <a:fillRect/>
          </a:stretch>
        </p:blipFill>
        <p:spPr>
          <a:xfrm>
            <a:off x="899592" y="3308778"/>
            <a:ext cx="7857767" cy="2013553"/>
          </a:xfrm>
          <a:prstGeom prst="rect">
            <a:avLst/>
          </a:prstGeom>
        </p:spPr>
      </p:pic>
      <p:sp>
        <p:nvSpPr>
          <p:cNvPr id="5" name="Tekstiruutu 4">
            <a:extLst>
              <a:ext uri="{FF2B5EF4-FFF2-40B4-BE49-F238E27FC236}">
                <a16:creationId xmlns:a16="http://schemas.microsoft.com/office/drawing/2014/main" id="{65B40216-54E2-44A9-887F-41BBECEDBBE7}"/>
              </a:ext>
            </a:extLst>
          </p:cNvPr>
          <p:cNvSpPr txBox="1"/>
          <p:nvPr/>
        </p:nvSpPr>
        <p:spPr>
          <a:xfrm>
            <a:off x="179512" y="764704"/>
            <a:ext cx="8964488" cy="3118803"/>
          </a:xfrm>
          <a:prstGeom prst="rect">
            <a:avLst/>
          </a:prstGeom>
          <a:noFill/>
        </p:spPr>
        <p:txBody>
          <a:bodyPr wrap="square" rtlCol="0">
            <a:spAutoFit/>
          </a:bodyPr>
          <a:lstStyle/>
          <a:p>
            <a:pPr algn="ctr">
              <a:spcBef>
                <a:spcPts val="475"/>
              </a:spcBef>
              <a:buClr>
                <a:srgbClr val="662046"/>
              </a:buClr>
              <a:buSzPct val="25000"/>
            </a:pPr>
            <a:r>
              <a:rPr lang="fi-FI" sz="2400" dirty="0">
                <a:solidFill>
                  <a:schemeClr val="tx2"/>
                </a:solidFill>
                <a:effectLst>
                  <a:outerShdw blurRad="38100" dist="38100" dir="2700000" algn="tl">
                    <a:srgbClr val="000000">
                      <a:alpha val="43137"/>
                    </a:srgbClr>
                  </a:outerShdw>
                </a:effectLst>
              </a:rPr>
              <a:t>Tervetuloa Iltanuotiolle!</a:t>
            </a:r>
            <a:br>
              <a:rPr lang="fi-FI" sz="2400" dirty="0">
                <a:solidFill>
                  <a:schemeClr val="tx2"/>
                </a:solidFill>
                <a:effectLst>
                  <a:outerShdw blurRad="38100" dist="38100" dir="2700000" algn="tl">
                    <a:srgbClr val="000000">
                      <a:alpha val="43137"/>
                    </a:srgbClr>
                  </a:outerShdw>
                </a:effectLst>
              </a:rPr>
            </a:br>
            <a:r>
              <a:rPr lang="fi-FI" sz="2400" dirty="0">
                <a:solidFill>
                  <a:schemeClr val="tx2"/>
                </a:solidFill>
                <a:effectLst>
                  <a:outerShdw blurRad="38100" dist="38100" dir="2700000" algn="tl">
                    <a:srgbClr val="000000">
                      <a:alpha val="43137"/>
                    </a:srgbClr>
                  </a:outerShdw>
                </a:effectLst>
              </a:rPr>
              <a:t>#kirjoitaparemmin</a:t>
            </a:r>
            <a:br>
              <a:rPr lang="fi-FI" sz="2400" dirty="0">
                <a:solidFill>
                  <a:schemeClr val="tx2"/>
                </a:solidFill>
                <a:effectLst>
                  <a:outerShdw blurRad="38100" dist="38100" dir="2700000" algn="tl">
                    <a:srgbClr val="000000">
                      <a:alpha val="43137"/>
                    </a:srgbClr>
                  </a:outerShdw>
                </a:effectLst>
              </a:rPr>
            </a:br>
            <a:endParaRPr lang="fi-FI" altLang="fi-FI" sz="2400" b="1" dirty="0">
              <a:solidFill>
                <a:srgbClr val="662046"/>
              </a:solidFill>
              <a:cs typeface="Arial" panose="020B0604020202020204" pitchFamily="34" charset="0"/>
              <a:sym typeface="Arial" panose="020B0604020202020204" pitchFamily="34" charset="0"/>
            </a:endParaRPr>
          </a:p>
          <a:p>
            <a:pPr algn="ctr">
              <a:spcBef>
                <a:spcPts val="475"/>
              </a:spcBef>
              <a:buClr>
                <a:srgbClr val="662046"/>
              </a:buClr>
              <a:buSzPct val="25000"/>
            </a:pPr>
            <a:r>
              <a:rPr lang="fi-FI" altLang="fi-FI" b="1" dirty="0">
                <a:solidFill>
                  <a:srgbClr val="662046"/>
                </a:solidFill>
                <a:cs typeface="Arial" panose="020B0604020202020204" pitchFamily="34" charset="0"/>
                <a:sym typeface="Arial" panose="020B0604020202020204" pitchFamily="34" charset="0"/>
              </a:rPr>
              <a:t>FB  ja Instagram @AK Kustannus </a:t>
            </a:r>
          </a:p>
          <a:p>
            <a:pPr algn="ctr">
              <a:spcBef>
                <a:spcPts val="475"/>
              </a:spcBef>
              <a:buClr>
                <a:srgbClr val="662046"/>
              </a:buClr>
              <a:buSzPct val="25000"/>
            </a:pPr>
            <a:r>
              <a:rPr lang="fi-FI" altLang="fi-FI" b="1" dirty="0">
                <a:solidFill>
                  <a:srgbClr val="662046"/>
                </a:solidFill>
                <a:cs typeface="Arial" panose="020B0604020202020204" pitchFamily="34" charset="0"/>
                <a:sym typeface="Arial" panose="020B0604020202020204" pitchFamily="34" charset="0"/>
              </a:rPr>
              <a:t>Twitter @Akustannus</a:t>
            </a:r>
          </a:p>
          <a:p>
            <a:pPr algn="ctr">
              <a:spcBef>
                <a:spcPts val="475"/>
              </a:spcBef>
              <a:buClr>
                <a:srgbClr val="662046"/>
              </a:buClr>
              <a:buSzPct val="25000"/>
            </a:pPr>
            <a:r>
              <a:rPr lang="fi-FI" altLang="fi-FI" b="1" dirty="0">
                <a:solidFill>
                  <a:srgbClr val="662046"/>
                </a:solidFill>
                <a:cs typeface="Arial" panose="020B0604020202020204" pitchFamily="34" charset="0"/>
                <a:sym typeface="Arial" panose="020B0604020202020204" pitchFamily="34" charset="0"/>
              </a:rPr>
              <a:t>kirjoitaparemmin.fi</a:t>
            </a:r>
          </a:p>
          <a:p>
            <a:pPr algn="ctr">
              <a:spcBef>
                <a:spcPts val="475"/>
              </a:spcBef>
              <a:buClr>
                <a:srgbClr val="662046"/>
              </a:buClr>
              <a:buSzPct val="25000"/>
            </a:pPr>
            <a:r>
              <a:rPr lang="fi-FI" altLang="fi-FI" b="1" dirty="0">
                <a:solidFill>
                  <a:srgbClr val="662046"/>
                </a:solidFill>
                <a:cs typeface="Arial" panose="020B0604020202020204" pitchFamily="34" charset="0"/>
                <a:sym typeface="Arial" panose="020B0604020202020204" pitchFamily="34" charset="0"/>
              </a:rPr>
              <a:t>akkustannus.com</a:t>
            </a:r>
          </a:p>
          <a:p>
            <a:endParaRPr lang="fi-FI" dirty="0"/>
          </a:p>
          <a:p>
            <a:endParaRPr lang="fi-FI" dirty="0"/>
          </a:p>
        </p:txBody>
      </p:sp>
      <p:sp>
        <p:nvSpPr>
          <p:cNvPr id="10" name="Tekstiruutu 9">
            <a:extLst>
              <a:ext uri="{FF2B5EF4-FFF2-40B4-BE49-F238E27FC236}">
                <a16:creationId xmlns:a16="http://schemas.microsoft.com/office/drawing/2014/main" id="{B7FB1399-C633-4F35-A0CB-E96A21DF8CA2}"/>
              </a:ext>
            </a:extLst>
          </p:cNvPr>
          <p:cNvSpPr txBox="1"/>
          <p:nvPr/>
        </p:nvSpPr>
        <p:spPr>
          <a:xfrm>
            <a:off x="2915816" y="5432697"/>
            <a:ext cx="5599534" cy="646331"/>
          </a:xfrm>
          <a:prstGeom prst="rect">
            <a:avLst/>
          </a:prstGeom>
          <a:noFill/>
        </p:spPr>
        <p:txBody>
          <a:bodyPr wrap="square" rtlCol="0">
            <a:spAutoFit/>
          </a:bodyPr>
          <a:lstStyle/>
          <a:p>
            <a:r>
              <a:rPr lang="fi-FI" dirty="0"/>
              <a:t>Kirjoittajaohjaaja ja kirjailija Anne Lukkarila </a:t>
            </a:r>
          </a:p>
          <a:p>
            <a:r>
              <a:rPr lang="fi-FI" dirty="0"/>
              <a:t>Omaa julkaistua tuotantoa vuodesta 2015</a:t>
            </a:r>
          </a:p>
        </p:txBody>
      </p:sp>
      <p:pic>
        <p:nvPicPr>
          <p:cNvPr id="8" name="Kuva 7">
            <a:hlinkClick r:id="rId3"/>
            <a:extLst>
              <a:ext uri="{FF2B5EF4-FFF2-40B4-BE49-F238E27FC236}">
                <a16:creationId xmlns:a16="http://schemas.microsoft.com/office/drawing/2014/main" id="{208303B9-EC96-42D7-96D2-80A161A6F237}"/>
              </a:ext>
            </a:extLst>
          </p:cNvPr>
          <p:cNvPicPr>
            <a:picLocks noChangeAspect="1"/>
          </p:cNvPicPr>
          <p:nvPr/>
        </p:nvPicPr>
        <p:blipFill>
          <a:blip r:embed="rId4"/>
          <a:stretch>
            <a:fillRect/>
          </a:stretch>
        </p:blipFill>
        <p:spPr>
          <a:xfrm>
            <a:off x="6886376" y="815425"/>
            <a:ext cx="1765727" cy="1177151"/>
          </a:xfrm>
          <a:prstGeom prst="rect">
            <a:avLst/>
          </a:prstGeom>
        </p:spPr>
      </p:pic>
      <p:pic>
        <p:nvPicPr>
          <p:cNvPr id="9" name="Kuva 8">
            <a:extLst>
              <a:ext uri="{FF2B5EF4-FFF2-40B4-BE49-F238E27FC236}">
                <a16:creationId xmlns:a16="http://schemas.microsoft.com/office/drawing/2014/main" id="{F275755D-8A78-4369-9D72-11EB57750A1D}"/>
              </a:ext>
            </a:extLst>
          </p:cNvPr>
          <p:cNvPicPr>
            <a:picLocks noChangeAspect="1"/>
          </p:cNvPicPr>
          <p:nvPr/>
        </p:nvPicPr>
        <p:blipFill>
          <a:blip r:embed="rId5"/>
          <a:stretch>
            <a:fillRect/>
          </a:stretch>
        </p:blipFill>
        <p:spPr>
          <a:xfrm>
            <a:off x="641250" y="906732"/>
            <a:ext cx="1835591" cy="1425303"/>
          </a:xfrm>
          <a:prstGeom prst="rect">
            <a:avLst/>
          </a:prstGeom>
        </p:spPr>
      </p:pic>
    </p:spTree>
    <p:extLst>
      <p:ext uri="{BB962C8B-B14F-4D97-AF65-F5344CB8AC3E}">
        <p14:creationId xmlns:p14="http://schemas.microsoft.com/office/powerpoint/2010/main" val="156873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E7E4E4F-BCD1-47B5-9097-81F32728DDF3}"/>
              </a:ext>
            </a:extLst>
          </p:cNvPr>
          <p:cNvSpPr>
            <a:spLocks noGrp="1"/>
          </p:cNvSpPr>
          <p:nvPr>
            <p:ph type="dt" sz="half" idx="10"/>
          </p:nvPr>
        </p:nvSpPr>
        <p:spPr/>
        <p:txBody>
          <a:bodyPr/>
          <a:lstStyle/>
          <a:p>
            <a:pPr>
              <a:defRPr/>
            </a:pPr>
            <a:fld id="{6CEDC356-365C-48A6-BA27-CD9A0F388017}" type="datetime1">
              <a:rPr lang="fi-FI" smtClean="0"/>
              <a:t>15.3.2021</a:t>
            </a:fld>
            <a:endParaRPr lang="en-US"/>
          </a:p>
        </p:txBody>
      </p:sp>
      <p:sp>
        <p:nvSpPr>
          <p:cNvPr id="3" name="Alatunnisteen paikkamerkki 2">
            <a:extLst>
              <a:ext uri="{FF2B5EF4-FFF2-40B4-BE49-F238E27FC236}">
                <a16:creationId xmlns:a16="http://schemas.microsoft.com/office/drawing/2014/main" id="{A34B4BD5-C388-4636-A4AE-4F76A9442639}"/>
              </a:ext>
            </a:extLst>
          </p:cNvPr>
          <p:cNvSpPr>
            <a:spLocks noGrp="1"/>
          </p:cNvSpPr>
          <p:nvPr>
            <p:ph type="ftr" sz="quarter" idx="11"/>
          </p:nvPr>
        </p:nvSpPr>
        <p:spPr/>
        <p:txBody>
          <a:bodyPr/>
          <a:lstStyle/>
          <a:p>
            <a:pPr>
              <a:defRPr/>
            </a:pPr>
            <a:r>
              <a:rPr lang="en-US"/>
              <a:t>Kirjoita Paremmin &amp; AK Kustannus</a:t>
            </a:r>
          </a:p>
        </p:txBody>
      </p:sp>
      <p:pic>
        <p:nvPicPr>
          <p:cNvPr id="5" name="Kuva 4">
            <a:extLst>
              <a:ext uri="{FF2B5EF4-FFF2-40B4-BE49-F238E27FC236}">
                <a16:creationId xmlns:a16="http://schemas.microsoft.com/office/drawing/2014/main" id="{58FEFA97-0E27-4144-893C-BF56E6FD4F44}"/>
              </a:ext>
            </a:extLst>
          </p:cNvPr>
          <p:cNvPicPr>
            <a:picLocks noChangeAspect="1"/>
          </p:cNvPicPr>
          <p:nvPr/>
        </p:nvPicPr>
        <p:blipFill>
          <a:blip r:embed="rId2"/>
          <a:stretch>
            <a:fillRect/>
          </a:stretch>
        </p:blipFill>
        <p:spPr>
          <a:xfrm>
            <a:off x="0" y="196799"/>
            <a:ext cx="9144000" cy="6464401"/>
          </a:xfrm>
          <a:prstGeom prst="rect">
            <a:avLst/>
          </a:prstGeom>
        </p:spPr>
      </p:pic>
    </p:spTree>
    <p:extLst>
      <p:ext uri="{BB962C8B-B14F-4D97-AF65-F5344CB8AC3E}">
        <p14:creationId xmlns:p14="http://schemas.microsoft.com/office/powerpoint/2010/main" val="416779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234430" y="324322"/>
            <a:ext cx="8442026" cy="1232469"/>
          </a:xfrm>
        </p:spPr>
        <p:txBody>
          <a:bodyPr>
            <a:normAutofit/>
          </a:bodyPr>
          <a:lstStyle/>
          <a:p>
            <a:r>
              <a:rPr lang="fi-FI" dirty="0"/>
              <a:t>Draaman kirjoittaminen ja asettelut</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234430" y="1340768"/>
            <a:ext cx="8280920" cy="5015583"/>
          </a:xfrm>
        </p:spPr>
        <p:txBody>
          <a:bodyPr>
            <a:normAutofit/>
          </a:bodyPr>
          <a:lstStyle/>
          <a:p>
            <a:pPr marL="0" indent="0">
              <a:buNone/>
            </a:pPr>
            <a:endParaRPr lang="fi-FI" sz="1700" dirty="0"/>
          </a:p>
          <a:p>
            <a:pPr marL="0" indent="0">
              <a:buNone/>
            </a:pPr>
            <a:r>
              <a:rPr lang="fi-FI" dirty="0"/>
              <a:t>Kuunnelma (Pellekesä)</a:t>
            </a:r>
          </a:p>
          <a:p>
            <a:pPr marL="0" indent="0">
              <a:buNone/>
            </a:pPr>
            <a:endParaRPr lang="fi-FI" dirty="0"/>
          </a:p>
          <a:p>
            <a:pPr marL="0" indent="0">
              <a:buNone/>
            </a:pPr>
            <a:endParaRPr lang="fi-FI" dirty="0"/>
          </a:p>
          <a:p>
            <a:pPr marL="0" indent="0">
              <a:buNone/>
            </a:pPr>
            <a:endParaRPr lang="fi-FI" dirty="0"/>
          </a:p>
          <a:p>
            <a:pPr marL="0" indent="0">
              <a:buNone/>
            </a:pPr>
            <a:r>
              <a:rPr lang="fi-FI" dirty="0"/>
              <a:t>Näytelmä (Kättesi kautta, armaani / </a:t>
            </a:r>
            <a:r>
              <a:rPr lang="fi-FI" dirty="0" err="1"/>
              <a:t>E.Kaila</a:t>
            </a:r>
            <a:r>
              <a:rPr lang="fi-FI" dirty="0"/>
              <a:t>, AK Kustannus)</a:t>
            </a:r>
          </a:p>
          <a:p>
            <a:pPr marL="0" indent="0">
              <a:buNone/>
            </a:pPr>
            <a:endParaRPr lang="fi-FI" dirty="0"/>
          </a:p>
          <a:p>
            <a:pPr marL="0" indent="0">
              <a:buNone/>
            </a:pPr>
            <a:endParaRPr lang="fi-FI" dirty="0"/>
          </a:p>
          <a:p>
            <a:pPr marL="0" indent="0">
              <a:buNone/>
            </a:pPr>
            <a:endParaRPr lang="fi-FI" dirty="0"/>
          </a:p>
          <a:p>
            <a:pPr marL="0" indent="0">
              <a:buNone/>
            </a:pPr>
            <a:r>
              <a:rPr lang="fi-FI" dirty="0"/>
              <a:t>Elokuva (Pelletaivas)</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10F21728-B0F2-4903-B6B0-1D513C2D696D}"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7327832" y="5856161"/>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2517305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0E3C4-44DA-445B-9D90-850EA3131B37}"/>
              </a:ext>
            </a:extLst>
          </p:cNvPr>
          <p:cNvSpPr>
            <a:spLocks noGrp="1"/>
          </p:cNvSpPr>
          <p:nvPr>
            <p:ph type="title"/>
          </p:nvPr>
        </p:nvSpPr>
        <p:spPr/>
        <p:txBody>
          <a:bodyPr/>
          <a:lstStyle/>
          <a:p>
            <a:r>
              <a:rPr lang="fi-FI" dirty="0"/>
              <a:t>Kuunnelma - henkilögalleria</a:t>
            </a:r>
          </a:p>
        </p:txBody>
      </p:sp>
      <p:sp>
        <p:nvSpPr>
          <p:cNvPr id="3" name="Sisällön paikkamerkki 2">
            <a:extLst>
              <a:ext uri="{FF2B5EF4-FFF2-40B4-BE49-F238E27FC236}">
                <a16:creationId xmlns:a16="http://schemas.microsoft.com/office/drawing/2014/main" id="{5DB0F259-5DC3-4481-8CDB-F7B2E6A51532}"/>
              </a:ext>
            </a:extLst>
          </p:cNvPr>
          <p:cNvSpPr>
            <a:spLocks noGrp="1"/>
          </p:cNvSpPr>
          <p:nvPr>
            <p:ph idx="1"/>
          </p:nvPr>
        </p:nvSpPr>
        <p:spPr/>
        <p:txBody>
          <a:bodyPr/>
          <a:lstStyle/>
          <a:p>
            <a:pPr marL="0" indent="0">
              <a:buNone/>
            </a:pPr>
            <a:r>
              <a:rPr lang="fi-FI" sz="1800" b="0" i="0" u="none" strike="noStrike" baseline="0" dirty="0">
                <a:solidFill>
                  <a:srgbClr val="000000"/>
                </a:solidFill>
                <a:latin typeface="Arial" panose="020B0604020202020204" pitchFamily="34" charset="0"/>
              </a:rPr>
              <a:t>Henkilöt: </a:t>
            </a:r>
          </a:p>
          <a:p>
            <a:pPr marL="0" indent="0">
              <a:buNone/>
            </a:pPr>
            <a:endParaRPr lang="fi-FI" sz="1800" b="0" i="0" u="none" strike="noStrike" baseline="0" dirty="0">
              <a:solidFill>
                <a:srgbClr val="000000"/>
              </a:solidFill>
              <a:latin typeface="Arial" panose="020B0604020202020204" pitchFamily="34" charset="0"/>
            </a:endParaRPr>
          </a:p>
          <a:p>
            <a:r>
              <a:rPr lang="fi-FI" sz="1800" b="0" i="0" u="none" strike="noStrike" baseline="0" dirty="0" err="1">
                <a:solidFill>
                  <a:srgbClr val="000000"/>
                </a:solidFill>
                <a:latin typeface="Arial" panose="020B0604020202020204" pitchFamily="34" charset="0"/>
              </a:rPr>
              <a:t>Iinu</a:t>
            </a:r>
            <a:r>
              <a:rPr lang="fi-FI" sz="1800" b="0" i="0" u="none" strike="noStrike" baseline="0" dirty="0">
                <a:solidFill>
                  <a:srgbClr val="000000"/>
                </a:solidFill>
                <a:latin typeface="Arial" panose="020B0604020202020204" pitchFamily="34" charset="0"/>
              </a:rPr>
              <a:t>, abiturientti </a:t>
            </a:r>
          </a:p>
          <a:p>
            <a:r>
              <a:rPr lang="fi-FI" sz="1800" b="0" i="0" u="none" strike="noStrike" baseline="0" dirty="0" err="1">
                <a:solidFill>
                  <a:srgbClr val="000000"/>
                </a:solidFill>
                <a:latin typeface="Arial" panose="020B0604020202020204" pitchFamily="34" charset="0"/>
              </a:rPr>
              <a:t>Mumma</a:t>
            </a:r>
            <a:r>
              <a:rPr lang="fi-FI" sz="1800" b="0" i="0" u="none" strike="noStrike" baseline="0" dirty="0">
                <a:solidFill>
                  <a:srgbClr val="000000"/>
                </a:solidFill>
                <a:latin typeface="Arial" panose="020B0604020202020204" pitchFamily="34" charset="0"/>
              </a:rPr>
              <a:t>, </a:t>
            </a:r>
            <a:r>
              <a:rPr lang="fi-FI" sz="1800" b="0" i="0" u="none" strike="noStrike" baseline="0" dirty="0" err="1">
                <a:solidFill>
                  <a:srgbClr val="000000"/>
                </a:solidFill>
                <a:latin typeface="Arial" panose="020B0604020202020204" pitchFamily="34" charset="0"/>
              </a:rPr>
              <a:t>Iinun</a:t>
            </a:r>
            <a:r>
              <a:rPr lang="fi-FI" sz="1800" b="0" i="0" u="none" strike="noStrike" baseline="0" dirty="0">
                <a:solidFill>
                  <a:srgbClr val="000000"/>
                </a:solidFill>
                <a:latin typeface="Arial" panose="020B0604020202020204" pitchFamily="34" charset="0"/>
              </a:rPr>
              <a:t> dementoitunut isoäiti </a:t>
            </a:r>
          </a:p>
          <a:p>
            <a:r>
              <a:rPr lang="fi-FI" sz="1800" b="0" i="0" u="none" strike="noStrike" baseline="0" dirty="0">
                <a:solidFill>
                  <a:srgbClr val="000000"/>
                </a:solidFill>
                <a:latin typeface="Arial" panose="020B0604020202020204" pitchFamily="34" charset="0"/>
              </a:rPr>
              <a:t>Äiti, </a:t>
            </a:r>
            <a:r>
              <a:rPr lang="fi-FI" sz="1800" b="0" i="0" u="none" strike="noStrike" baseline="0" dirty="0" err="1">
                <a:solidFill>
                  <a:srgbClr val="000000"/>
                </a:solidFill>
                <a:latin typeface="Arial" panose="020B0604020202020204" pitchFamily="34" charset="0"/>
              </a:rPr>
              <a:t>Iinun</a:t>
            </a:r>
            <a:r>
              <a:rPr lang="fi-FI" sz="1800" b="0" i="0" u="none" strike="noStrike" baseline="0" dirty="0">
                <a:solidFill>
                  <a:srgbClr val="000000"/>
                </a:solidFill>
                <a:latin typeface="Arial" panose="020B0604020202020204" pitchFamily="34" charset="0"/>
              </a:rPr>
              <a:t> äiti </a:t>
            </a:r>
          </a:p>
          <a:p>
            <a:r>
              <a:rPr lang="fi-FI" sz="1800" b="0" i="0" u="none" strike="noStrike" baseline="0" dirty="0">
                <a:solidFill>
                  <a:srgbClr val="000000"/>
                </a:solidFill>
                <a:latin typeface="Arial" panose="020B0604020202020204" pitchFamily="34" charset="0"/>
              </a:rPr>
              <a:t>Ripa, </a:t>
            </a:r>
            <a:r>
              <a:rPr lang="fi-FI" sz="1800" b="0" i="0" u="none" strike="noStrike" baseline="0" dirty="0" err="1">
                <a:solidFill>
                  <a:srgbClr val="000000"/>
                </a:solidFill>
                <a:latin typeface="Arial" panose="020B0604020202020204" pitchFamily="34" charset="0"/>
              </a:rPr>
              <a:t>Iinun</a:t>
            </a:r>
            <a:r>
              <a:rPr lang="fi-FI" sz="1800" b="0" i="0" u="none" strike="noStrike" baseline="0" dirty="0">
                <a:solidFill>
                  <a:srgbClr val="000000"/>
                </a:solidFill>
                <a:latin typeface="Arial" panose="020B0604020202020204" pitchFamily="34" charset="0"/>
              </a:rPr>
              <a:t> abikevään poikaystävä </a:t>
            </a:r>
          </a:p>
          <a:p>
            <a:r>
              <a:rPr lang="fi-FI" sz="1800" b="0" i="0" u="none" strike="noStrike" baseline="0" dirty="0">
                <a:solidFill>
                  <a:srgbClr val="000000"/>
                </a:solidFill>
                <a:latin typeface="Arial" panose="020B0604020202020204" pitchFamily="34" charset="0"/>
              </a:rPr>
              <a:t>Taru, </a:t>
            </a:r>
            <a:r>
              <a:rPr lang="fi-FI" sz="1800" b="0" i="0" u="none" strike="noStrike" baseline="0" dirty="0" err="1">
                <a:solidFill>
                  <a:srgbClr val="000000"/>
                </a:solidFill>
                <a:latin typeface="Arial" panose="020B0604020202020204" pitchFamily="34" charset="0"/>
              </a:rPr>
              <a:t>Iinun</a:t>
            </a:r>
            <a:r>
              <a:rPr lang="fi-FI" sz="1800" b="0" i="0" u="none" strike="noStrike" baseline="0" dirty="0">
                <a:solidFill>
                  <a:srgbClr val="000000"/>
                </a:solidFill>
                <a:latin typeface="Arial" panose="020B0604020202020204" pitchFamily="34" charset="0"/>
              </a:rPr>
              <a:t> tyttöystävä </a:t>
            </a:r>
          </a:p>
          <a:p>
            <a:r>
              <a:rPr lang="fi-FI" sz="1800" b="0" i="0" u="none" strike="noStrike" baseline="0" dirty="0">
                <a:solidFill>
                  <a:srgbClr val="000000"/>
                </a:solidFill>
                <a:latin typeface="Arial" panose="020B0604020202020204" pitchFamily="34" charset="0"/>
              </a:rPr>
              <a:t>Poika Barcelonassa </a:t>
            </a:r>
          </a:p>
          <a:p>
            <a:r>
              <a:rPr lang="fi-FI" sz="1800" b="0" i="0" u="none" strike="noStrike" baseline="0" dirty="0" err="1">
                <a:solidFill>
                  <a:srgbClr val="000000"/>
                </a:solidFill>
                <a:latin typeface="Arial" panose="020B0604020202020204" pitchFamily="34" charset="0"/>
              </a:rPr>
              <a:t>Ritu</a:t>
            </a:r>
            <a:r>
              <a:rPr lang="fi-FI" sz="1800" b="0" i="0" u="none" strike="noStrike" baseline="0" dirty="0">
                <a:solidFill>
                  <a:srgbClr val="000000"/>
                </a:solidFill>
                <a:latin typeface="Arial" panose="020B0604020202020204" pitchFamily="34" charset="0"/>
              </a:rPr>
              <a:t>, Venetsian opas </a:t>
            </a:r>
          </a:p>
          <a:p>
            <a:r>
              <a:rPr lang="fi-FI" sz="1800" b="0" i="0" u="none" strike="noStrike" baseline="0" dirty="0">
                <a:solidFill>
                  <a:srgbClr val="000000"/>
                </a:solidFill>
                <a:latin typeface="Arial" panose="020B0604020202020204" pitchFamily="34" charset="0"/>
              </a:rPr>
              <a:t>Milla, </a:t>
            </a:r>
            <a:r>
              <a:rPr lang="fi-FI" sz="1800" b="0" i="0" u="none" strike="noStrike" baseline="0" dirty="0" err="1">
                <a:solidFill>
                  <a:srgbClr val="000000"/>
                </a:solidFill>
                <a:latin typeface="Arial" panose="020B0604020202020204" pitchFamily="34" charset="0"/>
              </a:rPr>
              <a:t>Iinun</a:t>
            </a:r>
            <a:r>
              <a:rPr lang="fi-FI" sz="1800" b="0" i="0" u="none" strike="noStrike" baseline="0" dirty="0">
                <a:solidFill>
                  <a:srgbClr val="000000"/>
                </a:solidFill>
                <a:latin typeface="Arial" panose="020B0604020202020204" pitchFamily="34" charset="0"/>
              </a:rPr>
              <a:t> lapsuudenkaveri </a:t>
            </a:r>
          </a:p>
          <a:p>
            <a:r>
              <a:rPr lang="fi-FI" sz="1800" b="0" i="0" u="none" strike="noStrike" baseline="0" dirty="0">
                <a:solidFill>
                  <a:srgbClr val="000000"/>
                </a:solidFill>
                <a:latin typeface="Arial" panose="020B0604020202020204" pitchFamily="34" charset="0"/>
              </a:rPr>
              <a:t>Niko, poika uimarannalla, tuleva poikaystävä </a:t>
            </a:r>
          </a:p>
          <a:p>
            <a:r>
              <a:rPr lang="fi-FI" sz="1800" b="0" i="0" u="none" strike="noStrike" baseline="0" dirty="0">
                <a:solidFill>
                  <a:srgbClr val="000000"/>
                </a:solidFill>
                <a:latin typeface="Arial" panose="020B0604020202020204" pitchFamily="34" charset="0"/>
              </a:rPr>
              <a:t>Tarjoilija Venetsiassa</a:t>
            </a:r>
            <a:endParaRPr lang="fi-FI" dirty="0"/>
          </a:p>
        </p:txBody>
      </p:sp>
      <p:sp>
        <p:nvSpPr>
          <p:cNvPr id="4" name="Päivämäärän paikkamerkki 3">
            <a:extLst>
              <a:ext uri="{FF2B5EF4-FFF2-40B4-BE49-F238E27FC236}">
                <a16:creationId xmlns:a16="http://schemas.microsoft.com/office/drawing/2014/main" id="{99B82454-5122-4449-999A-64CEBCAE1CB1}"/>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45CFC9E9-42F8-4AA3-9D42-5D7A9E039B45}"/>
              </a:ext>
            </a:extLst>
          </p:cNvPr>
          <p:cNvSpPr>
            <a:spLocks noGrp="1"/>
          </p:cNvSpPr>
          <p:nvPr>
            <p:ph type="ftr" sz="quarter" idx="11"/>
          </p:nvPr>
        </p:nvSpPr>
        <p:spPr/>
        <p:txBody>
          <a:bodyPr/>
          <a:lstStyle/>
          <a:p>
            <a:pPr>
              <a:defRPr/>
            </a:pPr>
            <a:r>
              <a:rPr lang="en-US"/>
              <a:t>Kirjoita Paremmin &amp; AK Kustannus</a:t>
            </a:r>
          </a:p>
        </p:txBody>
      </p:sp>
    </p:spTree>
    <p:extLst>
      <p:ext uri="{BB962C8B-B14F-4D97-AF65-F5344CB8AC3E}">
        <p14:creationId xmlns:p14="http://schemas.microsoft.com/office/powerpoint/2010/main" val="1162355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0DDCAD-6BB1-4739-B220-7839118EF186}"/>
              </a:ext>
            </a:extLst>
          </p:cNvPr>
          <p:cNvSpPr>
            <a:spLocks noGrp="1"/>
          </p:cNvSpPr>
          <p:nvPr>
            <p:ph type="title"/>
          </p:nvPr>
        </p:nvSpPr>
        <p:spPr/>
        <p:txBody>
          <a:bodyPr/>
          <a:lstStyle/>
          <a:p>
            <a:r>
              <a:rPr lang="fi-FI" dirty="0"/>
              <a:t>Kuunnelma - kohtausluettelo</a:t>
            </a:r>
          </a:p>
        </p:txBody>
      </p:sp>
      <p:sp>
        <p:nvSpPr>
          <p:cNvPr id="3" name="Sisällön paikkamerkki 2">
            <a:extLst>
              <a:ext uri="{FF2B5EF4-FFF2-40B4-BE49-F238E27FC236}">
                <a16:creationId xmlns:a16="http://schemas.microsoft.com/office/drawing/2014/main" id="{01D2FFF8-429A-4D89-A06A-FF0A92F0EBAF}"/>
              </a:ext>
            </a:extLst>
          </p:cNvPr>
          <p:cNvSpPr>
            <a:spLocks noGrp="1"/>
          </p:cNvSpPr>
          <p:nvPr>
            <p:ph idx="1"/>
          </p:nvPr>
        </p:nvSpPr>
        <p:spPr/>
        <p:txBody>
          <a:bodyPr/>
          <a:lstStyle/>
          <a:p>
            <a:pPr marL="0" indent="0" algn="l">
              <a:buNone/>
            </a:pPr>
            <a:endParaRPr lang="fi-FI" sz="1800" b="0" i="0" u="none" strike="noStrike" baseline="0" dirty="0">
              <a:solidFill>
                <a:srgbClr val="000000"/>
              </a:solidFill>
              <a:latin typeface="Arial" panose="020B0604020202020204" pitchFamily="34" charset="0"/>
            </a:endParaRPr>
          </a:p>
          <a:p>
            <a:pPr marL="0" indent="0">
              <a:buNone/>
            </a:pPr>
            <a:r>
              <a:rPr lang="fi-FI" sz="1800" b="0" i="0" u="none" strike="noStrike" baseline="0" dirty="0">
                <a:solidFill>
                  <a:srgbClr val="000000"/>
                </a:solidFill>
                <a:latin typeface="Arial" panose="020B0604020202020204" pitchFamily="34" charset="0"/>
              </a:rPr>
              <a:t> Kohtaukset: </a:t>
            </a:r>
          </a:p>
          <a:p>
            <a:pPr marL="0" indent="0">
              <a:buNone/>
            </a:pPr>
            <a:r>
              <a:rPr lang="fi-FI" sz="1800" b="0" i="0" u="none" strike="noStrike" baseline="0" dirty="0">
                <a:solidFill>
                  <a:srgbClr val="000000"/>
                </a:solidFill>
                <a:latin typeface="Arial" panose="020B0604020202020204" pitchFamily="34" charset="0"/>
              </a:rPr>
              <a:t>1. </a:t>
            </a:r>
            <a:r>
              <a:rPr lang="fi-FI" sz="1800" b="0" i="0" u="none" strike="noStrike" baseline="0" dirty="0" err="1">
                <a:solidFill>
                  <a:srgbClr val="000000"/>
                </a:solidFill>
                <a:latin typeface="Arial" panose="020B0604020202020204" pitchFamily="34" charset="0"/>
              </a:rPr>
              <a:t>Iinu</a:t>
            </a:r>
            <a:r>
              <a:rPr lang="fi-FI" sz="1800" b="0" i="0" u="none" strike="noStrike" baseline="0" dirty="0">
                <a:solidFill>
                  <a:srgbClr val="000000"/>
                </a:solidFill>
                <a:latin typeface="Arial" panose="020B0604020202020204" pitchFamily="34" charset="0"/>
              </a:rPr>
              <a:t> yliopistolla, muistelee </a:t>
            </a:r>
          </a:p>
          <a:p>
            <a:pPr marL="0" indent="0">
              <a:buNone/>
            </a:pPr>
            <a:r>
              <a:rPr lang="fi-FI" sz="1800" b="0" i="0" u="none" strike="noStrike" baseline="0" dirty="0">
                <a:solidFill>
                  <a:srgbClr val="000000"/>
                </a:solidFill>
                <a:latin typeface="Arial" panose="020B0604020202020204" pitchFamily="34" charset="0"/>
              </a:rPr>
              <a:t>2. Penkkarit helmikuussa, lukion pihalla Millan kanssa </a:t>
            </a:r>
          </a:p>
          <a:p>
            <a:pPr marL="0" indent="0">
              <a:buNone/>
            </a:pPr>
            <a:r>
              <a:rPr lang="fi-FI" sz="1800" b="0" i="0" u="none" strike="noStrike" baseline="0" dirty="0">
                <a:solidFill>
                  <a:srgbClr val="000000"/>
                </a:solidFill>
                <a:latin typeface="Arial" panose="020B0604020202020204" pitchFamily="34" charset="0"/>
              </a:rPr>
              <a:t>3. Levillä vappuna, </a:t>
            </a:r>
            <a:r>
              <a:rPr lang="fi-FI" sz="1800" b="0" i="0" u="none" strike="noStrike" baseline="0" dirty="0" err="1">
                <a:solidFill>
                  <a:srgbClr val="000000"/>
                </a:solidFill>
                <a:latin typeface="Arial" panose="020B0604020202020204" pitchFamily="34" charset="0"/>
              </a:rPr>
              <a:t>Iinu</a:t>
            </a:r>
            <a:r>
              <a:rPr lang="fi-FI" sz="1800" b="0" i="0" u="none" strike="noStrike" baseline="0" dirty="0">
                <a:solidFill>
                  <a:srgbClr val="000000"/>
                </a:solidFill>
                <a:latin typeface="Arial" panose="020B0604020202020204" pitchFamily="34" charset="0"/>
              </a:rPr>
              <a:t> ja Ripa eroaa, </a:t>
            </a:r>
            <a:r>
              <a:rPr lang="fi-FI" sz="1800" b="0" i="0" u="none" strike="noStrike" baseline="0" dirty="0" err="1">
                <a:solidFill>
                  <a:srgbClr val="000000"/>
                </a:solidFill>
                <a:latin typeface="Arial" panose="020B0604020202020204" pitchFamily="34" charset="0"/>
              </a:rPr>
              <a:t>Iinu</a:t>
            </a:r>
            <a:r>
              <a:rPr lang="fi-FI" sz="1800" b="0" i="0" u="none" strike="noStrike" baseline="0" dirty="0">
                <a:solidFill>
                  <a:srgbClr val="000000"/>
                </a:solidFill>
                <a:latin typeface="Arial" panose="020B0604020202020204" pitchFamily="34" charset="0"/>
              </a:rPr>
              <a:t> ja Taru päätyvät yhteen </a:t>
            </a:r>
          </a:p>
          <a:p>
            <a:pPr marL="0" indent="0">
              <a:buNone/>
            </a:pPr>
            <a:r>
              <a:rPr lang="fi-FI" sz="1800" b="0" i="0" u="none" strike="noStrike" baseline="0" dirty="0">
                <a:solidFill>
                  <a:srgbClr val="000000"/>
                </a:solidFill>
                <a:latin typeface="Arial" panose="020B0604020202020204" pitchFamily="34" charset="0"/>
              </a:rPr>
              <a:t>4. </a:t>
            </a:r>
            <a:r>
              <a:rPr lang="fi-FI" sz="1800" b="0" i="0" u="none" strike="noStrike" baseline="0" dirty="0" err="1">
                <a:solidFill>
                  <a:srgbClr val="000000"/>
                </a:solidFill>
                <a:latin typeface="Arial" panose="020B0604020202020204" pitchFamily="34" charset="0"/>
              </a:rPr>
              <a:t>Mumman</a:t>
            </a:r>
            <a:r>
              <a:rPr lang="fi-FI" sz="1800" b="0" i="0" u="none" strike="noStrike" baseline="0" dirty="0">
                <a:solidFill>
                  <a:srgbClr val="000000"/>
                </a:solidFill>
                <a:latin typeface="Arial" panose="020B0604020202020204" pitchFamily="34" charset="0"/>
              </a:rPr>
              <a:t> kanssa kotona, </a:t>
            </a:r>
            <a:r>
              <a:rPr lang="fi-FI" sz="1800" b="0" i="0" u="none" strike="noStrike" baseline="0" dirty="0" err="1">
                <a:solidFill>
                  <a:srgbClr val="000000"/>
                </a:solidFill>
                <a:latin typeface="Arial" panose="020B0604020202020204" pitchFamily="34" charset="0"/>
              </a:rPr>
              <a:t>Iinu</a:t>
            </a:r>
            <a:r>
              <a:rPr lang="fi-FI" sz="1800" b="0" i="0" u="none" strike="noStrike" baseline="0" dirty="0">
                <a:solidFill>
                  <a:srgbClr val="000000"/>
                </a:solidFill>
                <a:latin typeface="Arial" panose="020B0604020202020204" pitchFamily="34" charset="0"/>
              </a:rPr>
              <a:t> päättää paeta </a:t>
            </a:r>
          </a:p>
          <a:p>
            <a:pPr marL="0" indent="0">
              <a:buNone/>
            </a:pPr>
            <a:r>
              <a:rPr lang="fi-FI" sz="1800" b="0" i="0" u="none" strike="noStrike" baseline="0" dirty="0">
                <a:solidFill>
                  <a:srgbClr val="000000"/>
                </a:solidFill>
                <a:latin typeface="Arial" panose="020B0604020202020204" pitchFamily="34" charset="0"/>
              </a:rPr>
              <a:t>5. Euroopassa, Ranska, Pariisi, välienselvittely Tarun kanssa </a:t>
            </a:r>
          </a:p>
          <a:p>
            <a:pPr marL="0" indent="0">
              <a:buNone/>
            </a:pPr>
            <a:r>
              <a:rPr lang="fi-FI" sz="1800" b="0" i="0" u="none" strike="noStrike" baseline="0" dirty="0">
                <a:solidFill>
                  <a:srgbClr val="000000"/>
                </a:solidFill>
                <a:latin typeface="Arial" panose="020B0604020202020204" pitchFamily="34" charset="0"/>
              </a:rPr>
              <a:t>6. Euroopassa, Barcelona </a:t>
            </a:r>
          </a:p>
          <a:p>
            <a:pPr marL="0" indent="0">
              <a:buNone/>
            </a:pPr>
            <a:r>
              <a:rPr lang="fi-FI" sz="1800" b="0" i="0" u="none" strike="noStrike" baseline="0" dirty="0">
                <a:solidFill>
                  <a:srgbClr val="000000"/>
                </a:solidFill>
                <a:latin typeface="Arial" panose="020B0604020202020204" pitchFamily="34" charset="0"/>
              </a:rPr>
              <a:t>7. Euroopassa, Italia, Venetsia </a:t>
            </a:r>
          </a:p>
          <a:p>
            <a:pPr marL="0" indent="0">
              <a:buNone/>
            </a:pPr>
            <a:r>
              <a:rPr lang="fi-FI" sz="1800" b="0" i="0" u="none" strike="noStrike" baseline="0" dirty="0">
                <a:solidFill>
                  <a:srgbClr val="000000"/>
                </a:solidFill>
                <a:latin typeface="Arial" panose="020B0604020202020204" pitchFamily="34" charset="0"/>
              </a:rPr>
              <a:t>8. Venetsiasta Vallillaan </a:t>
            </a:r>
          </a:p>
          <a:p>
            <a:pPr marL="0" indent="0">
              <a:buNone/>
            </a:pPr>
            <a:r>
              <a:rPr lang="fi-FI" sz="1800" b="0" i="0" u="none" strike="noStrike" baseline="0" dirty="0">
                <a:solidFill>
                  <a:srgbClr val="000000"/>
                </a:solidFill>
                <a:latin typeface="Arial" panose="020B0604020202020204" pitchFamily="34" charset="0"/>
              </a:rPr>
              <a:t>9. Kesän lopussa uimarannalla, </a:t>
            </a:r>
            <a:r>
              <a:rPr lang="fi-FI" sz="1800" b="0" i="0" u="none" strike="noStrike" baseline="0" dirty="0" err="1">
                <a:solidFill>
                  <a:srgbClr val="000000"/>
                </a:solidFill>
                <a:latin typeface="Arial" panose="020B0604020202020204" pitchFamily="34" charset="0"/>
              </a:rPr>
              <a:t>Iinu</a:t>
            </a:r>
            <a:r>
              <a:rPr lang="fi-FI" sz="1800" b="0" i="0" u="none" strike="noStrike" baseline="0" dirty="0">
                <a:solidFill>
                  <a:srgbClr val="000000"/>
                </a:solidFill>
                <a:latin typeface="Arial" panose="020B0604020202020204" pitchFamily="34" charset="0"/>
              </a:rPr>
              <a:t> tapaa Nikon </a:t>
            </a:r>
          </a:p>
          <a:p>
            <a:pPr marL="0" indent="0">
              <a:buNone/>
            </a:pPr>
            <a:endParaRPr lang="fi-FI" dirty="0"/>
          </a:p>
        </p:txBody>
      </p:sp>
      <p:sp>
        <p:nvSpPr>
          <p:cNvPr id="4" name="Päivämäärän paikkamerkki 3">
            <a:extLst>
              <a:ext uri="{FF2B5EF4-FFF2-40B4-BE49-F238E27FC236}">
                <a16:creationId xmlns:a16="http://schemas.microsoft.com/office/drawing/2014/main" id="{7A5D4F7C-BBA0-467A-A650-5F048DD700C1}"/>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D70DAC2A-B4C9-43ED-AAA6-1E8E8ABB0139}"/>
              </a:ext>
            </a:extLst>
          </p:cNvPr>
          <p:cNvSpPr>
            <a:spLocks noGrp="1"/>
          </p:cNvSpPr>
          <p:nvPr>
            <p:ph type="ftr" sz="quarter" idx="11"/>
          </p:nvPr>
        </p:nvSpPr>
        <p:spPr/>
        <p:txBody>
          <a:bodyPr/>
          <a:lstStyle/>
          <a:p>
            <a:pPr>
              <a:defRPr/>
            </a:pPr>
            <a:r>
              <a:rPr lang="en-US"/>
              <a:t>Kirjoita Paremmin &amp; AK Kustannus</a:t>
            </a:r>
          </a:p>
        </p:txBody>
      </p:sp>
    </p:spTree>
    <p:extLst>
      <p:ext uri="{BB962C8B-B14F-4D97-AF65-F5344CB8AC3E}">
        <p14:creationId xmlns:p14="http://schemas.microsoft.com/office/powerpoint/2010/main" val="98906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9D6A5F-31C3-425B-881C-45F911E7C653}"/>
              </a:ext>
            </a:extLst>
          </p:cNvPr>
          <p:cNvSpPr>
            <a:spLocks noGrp="1"/>
          </p:cNvSpPr>
          <p:nvPr>
            <p:ph type="title"/>
          </p:nvPr>
        </p:nvSpPr>
        <p:spPr>
          <a:xfrm>
            <a:off x="628650" y="365126"/>
            <a:ext cx="7886700" cy="315911"/>
          </a:xfrm>
        </p:spPr>
        <p:txBody>
          <a:bodyPr>
            <a:normAutofit fontScale="90000"/>
          </a:bodyPr>
          <a:lstStyle/>
          <a:p>
            <a:pPr algn="ctr"/>
            <a:r>
              <a:rPr lang="fi-FI" dirty="0"/>
              <a:t>Kuunnelma - kohtaus</a:t>
            </a:r>
          </a:p>
        </p:txBody>
      </p:sp>
      <p:sp>
        <p:nvSpPr>
          <p:cNvPr id="3" name="Sisällön paikkamerkki 2">
            <a:extLst>
              <a:ext uri="{FF2B5EF4-FFF2-40B4-BE49-F238E27FC236}">
                <a16:creationId xmlns:a16="http://schemas.microsoft.com/office/drawing/2014/main" id="{AE89E8F3-8706-4957-B621-F0269EB4F7EA}"/>
              </a:ext>
            </a:extLst>
          </p:cNvPr>
          <p:cNvSpPr>
            <a:spLocks noGrp="1"/>
          </p:cNvSpPr>
          <p:nvPr>
            <p:ph idx="1"/>
          </p:nvPr>
        </p:nvSpPr>
        <p:spPr>
          <a:xfrm>
            <a:off x="323528" y="681038"/>
            <a:ext cx="8191822" cy="5495926"/>
          </a:xfrm>
        </p:spPr>
        <p:txBody>
          <a:bodyPr>
            <a:normAutofit fontScale="70000" lnSpcReduction="20000"/>
          </a:bodyPr>
          <a:lstStyle/>
          <a:p>
            <a:pPr marL="0" indent="0" algn="ctr">
              <a:buNone/>
            </a:pPr>
            <a:endParaRPr lang="fi-FI" sz="1800" b="0" i="0" u="none" strike="noStrike" baseline="0" dirty="0">
              <a:solidFill>
                <a:srgbClr val="000000"/>
              </a:solidFill>
              <a:latin typeface="Arial" panose="020B0604020202020204" pitchFamily="34" charset="0"/>
            </a:endParaRPr>
          </a:p>
          <a:p>
            <a:pPr marL="0" indent="0" algn="ctr">
              <a:buNone/>
            </a:pPr>
            <a:r>
              <a:rPr lang="fi-FI" sz="2600" b="0" i="0" u="none" strike="noStrike" baseline="0" dirty="0">
                <a:solidFill>
                  <a:srgbClr val="000000"/>
                </a:solidFill>
                <a:latin typeface="Arial" panose="020B0604020202020204" pitchFamily="34" charset="0"/>
              </a:rPr>
              <a:t>3. KOHTAUS Levillä </a:t>
            </a:r>
          </a:p>
          <a:p>
            <a:pPr marL="0" indent="0" algn="ctr">
              <a:buNone/>
            </a:pPr>
            <a:r>
              <a:rPr lang="fi-FI" sz="2600" b="0" i="0" u="none" strike="noStrike" baseline="0" dirty="0" err="1">
                <a:solidFill>
                  <a:srgbClr val="000000"/>
                </a:solidFill>
                <a:latin typeface="Arial" panose="020B0604020202020204" pitchFamily="34" charset="0"/>
              </a:rPr>
              <a:t>Iinu</a:t>
            </a:r>
            <a:r>
              <a:rPr lang="fi-FI" sz="2600" b="0" i="0" u="none" strike="noStrike" baseline="0" dirty="0">
                <a:solidFill>
                  <a:srgbClr val="000000"/>
                </a:solidFill>
                <a:latin typeface="Arial" panose="020B0604020202020204" pitchFamily="34" charset="0"/>
              </a:rPr>
              <a:t> toisessa äänitilassa, tässä ajassa </a:t>
            </a:r>
          </a:p>
          <a:p>
            <a:pPr marL="0" indent="0" algn="ctr">
              <a:buNone/>
            </a:pPr>
            <a:endParaRPr lang="fi-FI" sz="2600" b="0" i="0" u="none" strike="noStrike" baseline="0" dirty="0">
              <a:solidFill>
                <a:srgbClr val="000000"/>
              </a:solidFill>
              <a:latin typeface="Arial" panose="020B0604020202020204" pitchFamily="34" charset="0"/>
            </a:endParaRPr>
          </a:p>
          <a:p>
            <a:pPr marL="0" indent="0" algn="ctr">
              <a:buNone/>
            </a:pPr>
            <a:r>
              <a:rPr lang="fi-FI" sz="2600" b="0" i="0" u="none" strike="noStrike" baseline="0" dirty="0">
                <a:solidFill>
                  <a:srgbClr val="000000"/>
                </a:solidFill>
                <a:latin typeface="Arial" panose="020B0604020202020204" pitchFamily="34" charset="0"/>
              </a:rPr>
              <a:t>Kesä tuntuu aina alkavan vapusta. Sen kesän alku me päätettiin viettää tunturissa. Lähdettiin Millan </a:t>
            </a:r>
            <a:r>
              <a:rPr lang="fi-FI" sz="2600" b="0" i="0" u="none" strike="noStrike" baseline="0" dirty="0" err="1">
                <a:solidFill>
                  <a:srgbClr val="000000"/>
                </a:solidFill>
                <a:latin typeface="Arial" panose="020B0604020202020204" pitchFamily="34" charset="0"/>
              </a:rPr>
              <a:t>kans</a:t>
            </a:r>
            <a:r>
              <a:rPr lang="fi-FI" sz="2600" b="0" i="0" u="none" strike="noStrike" baseline="0" dirty="0">
                <a:solidFill>
                  <a:srgbClr val="000000"/>
                </a:solidFill>
                <a:latin typeface="Arial" panose="020B0604020202020204" pitchFamily="34" charset="0"/>
              </a:rPr>
              <a:t> </a:t>
            </a:r>
            <a:r>
              <a:rPr lang="fi-FI" sz="2600" b="0" i="0" u="none" strike="noStrike" baseline="0" dirty="0" err="1">
                <a:solidFill>
                  <a:srgbClr val="000000"/>
                </a:solidFill>
                <a:latin typeface="Arial" panose="020B0604020202020204" pitchFamily="34" charset="0"/>
              </a:rPr>
              <a:t>Ripan</a:t>
            </a:r>
            <a:r>
              <a:rPr lang="fi-FI" sz="2600" b="0" i="0" u="none" strike="noStrike" baseline="0" dirty="0">
                <a:solidFill>
                  <a:srgbClr val="000000"/>
                </a:solidFill>
                <a:latin typeface="Arial" panose="020B0604020202020204" pitchFamily="34" charset="0"/>
              </a:rPr>
              <a:t> autolla Leville, sen faijalla oli joku iso mökki siellä. Melkoista humua se oli jo lähteissä. Mulla oli silti hyvät fiilikset, vaikka tiesin ettei se </a:t>
            </a:r>
            <a:r>
              <a:rPr lang="fi-FI" sz="2600" b="0" i="0" u="none" strike="noStrike" baseline="0" dirty="0" err="1">
                <a:solidFill>
                  <a:srgbClr val="000000"/>
                </a:solidFill>
                <a:latin typeface="Arial" panose="020B0604020202020204" pitchFamily="34" charset="0"/>
              </a:rPr>
              <a:t>mun</a:t>
            </a:r>
            <a:r>
              <a:rPr lang="fi-FI" sz="2600" b="0" i="0" u="none" strike="noStrike" baseline="0" dirty="0">
                <a:solidFill>
                  <a:srgbClr val="000000"/>
                </a:solidFill>
                <a:latin typeface="Arial" panose="020B0604020202020204" pitchFamily="34" charset="0"/>
              </a:rPr>
              <a:t> ja </a:t>
            </a:r>
            <a:r>
              <a:rPr lang="fi-FI" sz="2600" b="0" i="0" u="none" strike="noStrike" baseline="0" dirty="0" err="1">
                <a:solidFill>
                  <a:srgbClr val="000000"/>
                </a:solidFill>
                <a:latin typeface="Arial" panose="020B0604020202020204" pitchFamily="34" charset="0"/>
              </a:rPr>
              <a:t>Ripan</a:t>
            </a:r>
            <a:r>
              <a:rPr lang="fi-FI" sz="2600" b="0" i="0" u="none" strike="noStrike" baseline="0" dirty="0">
                <a:solidFill>
                  <a:srgbClr val="000000"/>
                </a:solidFill>
                <a:latin typeface="Arial" panose="020B0604020202020204" pitchFamily="34" charset="0"/>
              </a:rPr>
              <a:t> juttu mitään suurta rakkautta ollut, tuntui se silti ihan kivalta. Että oli joku. Poikaystävä. </a:t>
            </a:r>
            <a:r>
              <a:rPr lang="fi-FI" sz="2600" b="0" i="0" u="none" strike="noStrike" baseline="0" dirty="0" err="1">
                <a:solidFill>
                  <a:srgbClr val="000000"/>
                </a:solidFill>
                <a:latin typeface="Arial" panose="020B0604020202020204" pitchFamily="34" charset="0"/>
              </a:rPr>
              <a:t>Mut</a:t>
            </a:r>
            <a:r>
              <a:rPr lang="fi-FI" sz="2600" b="0" i="0" u="none" strike="noStrike" baseline="0" dirty="0">
                <a:solidFill>
                  <a:srgbClr val="000000"/>
                </a:solidFill>
                <a:latin typeface="Arial" panose="020B0604020202020204" pitchFamily="34" charset="0"/>
              </a:rPr>
              <a:t> ei me ehditty kauaa siellä mökillä olla kun homma meni reisille. </a:t>
            </a:r>
          </a:p>
          <a:p>
            <a:pPr marL="0" indent="0" algn="ctr">
              <a:buNone/>
            </a:pPr>
            <a:endParaRPr lang="fi-FI" sz="2600" b="0" i="0" u="none" strike="noStrike" baseline="0" dirty="0">
              <a:solidFill>
                <a:srgbClr val="000000"/>
              </a:solidFill>
              <a:latin typeface="Arial" panose="020B0604020202020204" pitchFamily="34" charset="0"/>
            </a:endParaRPr>
          </a:p>
          <a:p>
            <a:pPr marL="0" indent="0" algn="ctr">
              <a:buNone/>
            </a:pPr>
            <a:r>
              <a:rPr lang="fi-FI" sz="2600" b="0" i="1" u="none" strike="noStrike" baseline="0" dirty="0">
                <a:solidFill>
                  <a:srgbClr val="000000"/>
                </a:solidFill>
                <a:latin typeface="Arial" panose="020B0604020202020204" pitchFamily="34" charset="0"/>
              </a:rPr>
              <a:t>hengästyneitä nyyhkäisyjä, kolinaa rappusissa, ovi läimähtää kiinni </a:t>
            </a:r>
          </a:p>
          <a:p>
            <a:pPr marL="0" indent="0" algn="ctr">
              <a:buNone/>
            </a:pPr>
            <a:endParaRPr lang="fi-FI" sz="2600" b="0" i="0" u="none" strike="noStrike" baseline="0" dirty="0">
              <a:solidFill>
                <a:srgbClr val="000000"/>
              </a:solidFill>
              <a:latin typeface="Arial" panose="020B0604020202020204" pitchFamily="34" charset="0"/>
            </a:endParaRPr>
          </a:p>
          <a:p>
            <a:pPr marL="0" indent="0" algn="ctr">
              <a:buNone/>
            </a:pPr>
            <a:r>
              <a:rPr lang="fi-FI" sz="2600" b="0" i="0" u="none" strike="noStrike" baseline="0" dirty="0">
                <a:solidFill>
                  <a:srgbClr val="000000"/>
                </a:solidFill>
                <a:latin typeface="Arial" panose="020B0604020202020204" pitchFamily="34" charset="0"/>
              </a:rPr>
              <a:t>RIPA </a:t>
            </a:r>
          </a:p>
          <a:p>
            <a:pPr marL="0" indent="0" algn="ctr">
              <a:buNone/>
            </a:pPr>
            <a:r>
              <a:rPr lang="fi-FI" sz="2600" b="0" i="0" u="none" strike="noStrike" baseline="0" dirty="0" err="1">
                <a:solidFill>
                  <a:srgbClr val="000000"/>
                </a:solidFill>
                <a:latin typeface="Arial" panose="020B0604020202020204" pitchFamily="34" charset="0"/>
              </a:rPr>
              <a:t>Iinu</a:t>
            </a:r>
            <a:r>
              <a:rPr lang="fi-FI" sz="2600" b="0" i="0" u="none" strike="noStrike" baseline="0" dirty="0">
                <a:solidFill>
                  <a:srgbClr val="000000"/>
                </a:solidFill>
                <a:latin typeface="Arial" panose="020B0604020202020204" pitchFamily="34" charset="0"/>
              </a:rPr>
              <a:t> </a:t>
            </a:r>
            <a:r>
              <a:rPr lang="fi-FI" sz="2600" b="0" i="0" u="none" strike="noStrike" baseline="0" dirty="0" err="1">
                <a:solidFill>
                  <a:srgbClr val="000000"/>
                </a:solidFill>
                <a:latin typeface="Arial" panose="020B0604020202020204" pitchFamily="34" charset="0"/>
              </a:rPr>
              <a:t>tuu</a:t>
            </a:r>
            <a:r>
              <a:rPr lang="fi-FI" sz="2600" b="0" i="0" u="none" strike="noStrike" baseline="0" dirty="0">
                <a:solidFill>
                  <a:srgbClr val="000000"/>
                </a:solidFill>
                <a:latin typeface="Arial" panose="020B0604020202020204" pitchFamily="34" charset="0"/>
              </a:rPr>
              <a:t> </a:t>
            </a:r>
            <a:r>
              <a:rPr lang="fi-FI" sz="2600" b="0" i="0" u="none" strike="noStrike" baseline="0" dirty="0" err="1">
                <a:solidFill>
                  <a:srgbClr val="000000"/>
                </a:solidFill>
                <a:latin typeface="Arial" panose="020B0604020202020204" pitchFamily="34" charset="0"/>
              </a:rPr>
              <a:t>takas</a:t>
            </a:r>
            <a:r>
              <a:rPr lang="fi-FI" sz="2600" b="0" i="0" u="none" strike="noStrike" baseline="0" dirty="0">
                <a:solidFill>
                  <a:srgbClr val="000000"/>
                </a:solidFill>
                <a:latin typeface="Arial" panose="020B0604020202020204" pitchFamily="34" charset="0"/>
              </a:rPr>
              <a:t>, mikä </a:t>
            </a:r>
            <a:r>
              <a:rPr lang="fi-FI" sz="2600" b="0" i="0" u="none" strike="noStrike" baseline="0" dirty="0" err="1">
                <a:solidFill>
                  <a:srgbClr val="000000"/>
                </a:solidFill>
                <a:latin typeface="Arial" panose="020B0604020202020204" pitchFamily="34" charset="0"/>
              </a:rPr>
              <a:t>sulle</a:t>
            </a:r>
            <a:r>
              <a:rPr lang="fi-FI" sz="2600" b="0" i="0" u="none" strike="noStrike" baseline="0" dirty="0">
                <a:solidFill>
                  <a:srgbClr val="000000"/>
                </a:solidFill>
                <a:latin typeface="Arial" panose="020B0604020202020204" pitchFamily="34" charset="0"/>
              </a:rPr>
              <a:t> tuli, älä </a:t>
            </a:r>
            <a:r>
              <a:rPr lang="fi-FI" sz="2600" b="0" i="0" u="none" strike="noStrike" baseline="0" dirty="0" err="1">
                <a:solidFill>
                  <a:srgbClr val="000000"/>
                </a:solidFill>
                <a:latin typeface="Arial" panose="020B0604020202020204" pitchFamily="34" charset="0"/>
              </a:rPr>
              <a:t>viitti</a:t>
            </a:r>
            <a:r>
              <a:rPr lang="fi-FI" sz="2600" b="0" i="0" u="none" strike="noStrike" baseline="0" dirty="0">
                <a:solidFill>
                  <a:srgbClr val="000000"/>
                </a:solidFill>
                <a:latin typeface="Arial" panose="020B0604020202020204" pitchFamily="34" charset="0"/>
              </a:rPr>
              <a:t> olla noin </a:t>
            </a:r>
            <a:r>
              <a:rPr lang="fi-FI" sz="2600" b="0" i="0" u="none" strike="noStrike" baseline="0" dirty="0" err="1">
                <a:solidFill>
                  <a:srgbClr val="000000"/>
                </a:solidFill>
                <a:latin typeface="Arial" panose="020B0604020202020204" pitchFamily="34" charset="0"/>
              </a:rPr>
              <a:t>mamo</a:t>
            </a:r>
            <a:r>
              <a:rPr lang="fi-FI" sz="2600" b="0" i="0" u="none" strike="noStrike" baseline="0" dirty="0">
                <a:solidFill>
                  <a:srgbClr val="000000"/>
                </a:solidFill>
                <a:latin typeface="Arial" panose="020B0604020202020204" pitchFamily="34" charset="0"/>
              </a:rPr>
              <a:t>! </a:t>
            </a:r>
          </a:p>
          <a:p>
            <a:pPr marL="0" indent="0" algn="ctr">
              <a:buNone/>
            </a:pPr>
            <a:endParaRPr lang="fi-FI" sz="2600" b="0" i="0" u="none" strike="noStrike" baseline="0" dirty="0">
              <a:solidFill>
                <a:srgbClr val="000000"/>
              </a:solidFill>
              <a:latin typeface="Arial" panose="020B0604020202020204" pitchFamily="34" charset="0"/>
            </a:endParaRPr>
          </a:p>
          <a:p>
            <a:pPr marL="0" indent="0" algn="ctr">
              <a:buNone/>
            </a:pPr>
            <a:r>
              <a:rPr lang="fi-FI" sz="2600" b="0" i="0" u="none" strike="noStrike" baseline="0" dirty="0">
                <a:solidFill>
                  <a:srgbClr val="000000"/>
                </a:solidFill>
                <a:latin typeface="Arial" panose="020B0604020202020204" pitchFamily="34" charset="0"/>
              </a:rPr>
              <a:t>MILLA </a:t>
            </a:r>
          </a:p>
          <a:p>
            <a:pPr marL="0" indent="0" algn="ctr">
              <a:buNone/>
            </a:pPr>
            <a:r>
              <a:rPr lang="fi-FI" sz="2600" b="0" i="1" u="none" strike="noStrike" baseline="0" dirty="0">
                <a:solidFill>
                  <a:srgbClr val="000000"/>
                </a:solidFill>
                <a:latin typeface="Arial" panose="020B0604020202020204" pitchFamily="34" charset="0"/>
              </a:rPr>
              <a:t>ääni loitontuu </a:t>
            </a:r>
            <a:r>
              <a:rPr lang="fi-FI" sz="2600" b="0" i="1" u="none" strike="noStrike" baseline="0" dirty="0" err="1">
                <a:solidFill>
                  <a:srgbClr val="000000"/>
                </a:solidFill>
                <a:latin typeface="Arial" panose="020B0604020202020204" pitchFamily="34" charset="0"/>
              </a:rPr>
              <a:t>Iinun</a:t>
            </a:r>
            <a:r>
              <a:rPr lang="fi-FI" sz="2600" b="0" i="1" u="none" strike="noStrike" baseline="0" dirty="0">
                <a:solidFill>
                  <a:srgbClr val="000000"/>
                </a:solidFill>
                <a:latin typeface="Arial" panose="020B0604020202020204" pitchFamily="34" charset="0"/>
              </a:rPr>
              <a:t> juostessa pois päin </a:t>
            </a:r>
            <a:endParaRPr lang="fi-FI" sz="2600" b="0" i="0" u="none" strike="noStrike" baseline="0" dirty="0">
              <a:solidFill>
                <a:srgbClr val="000000"/>
              </a:solidFill>
              <a:latin typeface="Arial" panose="020B0604020202020204" pitchFamily="34" charset="0"/>
            </a:endParaRPr>
          </a:p>
          <a:p>
            <a:pPr marL="0" indent="0" algn="ctr">
              <a:buNone/>
            </a:pPr>
            <a:r>
              <a:rPr lang="fi-FI" sz="2600" b="0" i="0" u="none" strike="noStrike" baseline="0" dirty="0" err="1">
                <a:solidFill>
                  <a:srgbClr val="000000"/>
                </a:solidFill>
                <a:latin typeface="Arial" panose="020B0604020202020204" pitchFamily="34" charset="0"/>
              </a:rPr>
              <a:t>Iinu</a:t>
            </a:r>
            <a:r>
              <a:rPr lang="fi-FI" sz="2600" b="0" i="0" u="none" strike="noStrike" baseline="0" dirty="0">
                <a:solidFill>
                  <a:srgbClr val="000000"/>
                </a:solidFill>
                <a:latin typeface="Arial" panose="020B0604020202020204" pitchFamily="34" charset="0"/>
              </a:rPr>
              <a:t> </a:t>
            </a:r>
            <a:r>
              <a:rPr lang="fi-FI" sz="2600" b="0" i="0" u="none" strike="noStrike" baseline="0" dirty="0" err="1">
                <a:solidFill>
                  <a:srgbClr val="000000"/>
                </a:solidFill>
                <a:latin typeface="Arial" panose="020B0604020202020204" pitchFamily="34" charset="0"/>
              </a:rPr>
              <a:t>tuu</a:t>
            </a:r>
            <a:r>
              <a:rPr lang="fi-FI" sz="2600" b="0" i="0" u="none" strike="noStrike" baseline="0" dirty="0">
                <a:solidFill>
                  <a:srgbClr val="000000"/>
                </a:solidFill>
                <a:latin typeface="Arial" panose="020B0604020202020204" pitchFamily="34" charset="0"/>
              </a:rPr>
              <a:t> </a:t>
            </a:r>
            <a:r>
              <a:rPr lang="fi-FI" sz="2600" b="0" i="0" u="none" strike="noStrike" baseline="0" dirty="0" err="1">
                <a:solidFill>
                  <a:srgbClr val="000000"/>
                </a:solidFill>
                <a:latin typeface="Arial" panose="020B0604020202020204" pitchFamily="34" charset="0"/>
              </a:rPr>
              <a:t>takas</a:t>
            </a:r>
            <a:r>
              <a:rPr lang="fi-FI" sz="2600" b="0" i="0" u="none" strike="noStrike" baseline="0" dirty="0">
                <a:solidFill>
                  <a:srgbClr val="000000"/>
                </a:solidFill>
                <a:latin typeface="Arial" panose="020B0604020202020204" pitchFamily="34" charset="0"/>
              </a:rPr>
              <a:t>, ei </a:t>
            </a:r>
            <a:r>
              <a:rPr lang="fi-FI" sz="2600" b="0" i="0" u="none" strike="noStrike" baseline="0" dirty="0" err="1">
                <a:solidFill>
                  <a:srgbClr val="000000"/>
                </a:solidFill>
                <a:latin typeface="Arial" panose="020B0604020202020204" pitchFamily="34" charset="0"/>
              </a:rPr>
              <a:t>tää</a:t>
            </a:r>
            <a:r>
              <a:rPr lang="fi-FI" sz="2600" b="0" i="0" u="none" strike="noStrike" baseline="0" dirty="0">
                <a:solidFill>
                  <a:srgbClr val="000000"/>
                </a:solidFill>
                <a:latin typeface="Arial" panose="020B0604020202020204" pitchFamily="34" charset="0"/>
              </a:rPr>
              <a:t> nyt </a:t>
            </a:r>
            <a:r>
              <a:rPr lang="fi-FI" sz="2600" b="0" i="0" u="none" strike="noStrike" baseline="0" dirty="0" err="1">
                <a:solidFill>
                  <a:srgbClr val="000000"/>
                </a:solidFill>
                <a:latin typeface="Arial" panose="020B0604020202020204" pitchFamily="34" charset="0"/>
              </a:rPr>
              <a:t>oo</a:t>
            </a:r>
            <a:r>
              <a:rPr lang="fi-FI" sz="2600" b="0" i="0" u="none" strike="noStrike" baseline="0" dirty="0">
                <a:solidFill>
                  <a:srgbClr val="000000"/>
                </a:solidFill>
                <a:latin typeface="Arial" panose="020B0604020202020204" pitchFamily="34" charset="0"/>
              </a:rPr>
              <a:t> mitään draamaa hei! </a:t>
            </a:r>
            <a:r>
              <a:rPr lang="fi-FI" sz="2600" b="0" i="0" u="none" strike="noStrike" baseline="0" dirty="0" err="1">
                <a:solidFill>
                  <a:srgbClr val="000000"/>
                </a:solidFill>
                <a:latin typeface="Arial" panose="020B0604020202020204" pitchFamily="34" charset="0"/>
              </a:rPr>
              <a:t>Iinu</a:t>
            </a:r>
            <a:r>
              <a:rPr lang="fi-FI" sz="2600" b="0" i="0" u="none" strike="noStrike" baseline="0" dirty="0">
                <a:solidFill>
                  <a:srgbClr val="000000"/>
                </a:solidFill>
                <a:latin typeface="Arial" panose="020B0604020202020204" pitchFamily="34" charset="0"/>
              </a:rPr>
              <a:t>!!! </a:t>
            </a:r>
          </a:p>
          <a:p>
            <a:pPr marL="0" indent="0" algn="ctr">
              <a:buNone/>
            </a:pPr>
            <a:r>
              <a:rPr lang="fi-FI" sz="2600" b="0" i="0" u="none" strike="noStrike" baseline="0" dirty="0">
                <a:solidFill>
                  <a:srgbClr val="000000"/>
                </a:solidFill>
                <a:latin typeface="Arial" panose="020B0604020202020204" pitchFamily="34" charset="0"/>
              </a:rPr>
              <a:t>suuttuneita askeleita,</a:t>
            </a:r>
            <a:endParaRPr lang="fi-FI" sz="2600" dirty="0"/>
          </a:p>
        </p:txBody>
      </p:sp>
      <p:sp>
        <p:nvSpPr>
          <p:cNvPr id="4" name="Päivämäärän paikkamerkki 3">
            <a:extLst>
              <a:ext uri="{FF2B5EF4-FFF2-40B4-BE49-F238E27FC236}">
                <a16:creationId xmlns:a16="http://schemas.microsoft.com/office/drawing/2014/main" id="{D160A9A6-D8EB-4708-A7F2-0A8C92B75A24}"/>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96784F5A-157E-44AB-A1DB-CC34F4E4A84D}"/>
              </a:ext>
            </a:extLst>
          </p:cNvPr>
          <p:cNvSpPr>
            <a:spLocks noGrp="1"/>
          </p:cNvSpPr>
          <p:nvPr>
            <p:ph type="ftr" sz="quarter" idx="11"/>
          </p:nvPr>
        </p:nvSpPr>
        <p:spPr/>
        <p:txBody>
          <a:bodyPr/>
          <a:lstStyle/>
          <a:p>
            <a:pPr>
              <a:defRPr/>
            </a:pPr>
            <a:r>
              <a:rPr lang="en-US"/>
              <a:t>Kirjoita Paremmin &amp; AK Kustannus</a:t>
            </a:r>
          </a:p>
        </p:txBody>
      </p:sp>
    </p:spTree>
    <p:extLst>
      <p:ext uri="{BB962C8B-B14F-4D97-AF65-F5344CB8AC3E}">
        <p14:creationId xmlns:p14="http://schemas.microsoft.com/office/powerpoint/2010/main" val="1077351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6347352-459D-4784-8D42-BCD41105FF7D}"/>
              </a:ext>
            </a:extLst>
          </p:cNvPr>
          <p:cNvSpPr>
            <a:spLocks noGrp="1"/>
          </p:cNvSpPr>
          <p:nvPr>
            <p:ph type="dt" sz="half" idx="10"/>
          </p:nvPr>
        </p:nvSpPr>
        <p:spPr/>
        <p:txBody>
          <a:bodyPr/>
          <a:lstStyle/>
          <a:p>
            <a:pPr>
              <a:defRPr/>
            </a:pPr>
            <a:fld id="{9B471604-8026-409F-950E-A15557971B40}" type="datetime1">
              <a:rPr lang="fi-FI" smtClean="0"/>
              <a:t>15.3.2021</a:t>
            </a:fld>
            <a:endParaRPr lang="en-US"/>
          </a:p>
        </p:txBody>
      </p:sp>
      <p:sp>
        <p:nvSpPr>
          <p:cNvPr id="3" name="Alatunnisteen paikkamerkki 2">
            <a:extLst>
              <a:ext uri="{FF2B5EF4-FFF2-40B4-BE49-F238E27FC236}">
                <a16:creationId xmlns:a16="http://schemas.microsoft.com/office/drawing/2014/main" id="{63EDBA07-B3C6-4D4F-8AA2-FD408D946BA4}"/>
              </a:ext>
            </a:extLst>
          </p:cNvPr>
          <p:cNvSpPr>
            <a:spLocks noGrp="1"/>
          </p:cNvSpPr>
          <p:nvPr>
            <p:ph type="ftr" sz="quarter" idx="11"/>
          </p:nvPr>
        </p:nvSpPr>
        <p:spPr/>
        <p:txBody>
          <a:bodyPr/>
          <a:lstStyle/>
          <a:p>
            <a:pPr>
              <a:defRPr/>
            </a:pPr>
            <a:r>
              <a:rPr lang="en-US"/>
              <a:t>Kirjoita Paremmin &amp; AK Kustannus</a:t>
            </a:r>
          </a:p>
        </p:txBody>
      </p:sp>
      <p:pic>
        <p:nvPicPr>
          <p:cNvPr id="2050" name="Picture 2" descr="Kätteni kautta armaani">
            <a:extLst>
              <a:ext uri="{FF2B5EF4-FFF2-40B4-BE49-F238E27FC236}">
                <a16:creationId xmlns:a16="http://schemas.microsoft.com/office/drawing/2014/main" id="{9E5C845F-4D73-486B-BA13-1887B7FCD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0"/>
            <a:ext cx="4440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03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234B7C7-2DAF-4619-9F5C-9CF7F99233C9}"/>
              </a:ext>
            </a:extLst>
          </p:cNvPr>
          <p:cNvSpPr>
            <a:spLocks noGrp="1"/>
          </p:cNvSpPr>
          <p:nvPr>
            <p:ph type="dt" sz="half" idx="10"/>
          </p:nvPr>
        </p:nvSpPr>
        <p:spPr/>
        <p:txBody>
          <a:bodyPr/>
          <a:lstStyle/>
          <a:p>
            <a:pPr>
              <a:defRPr/>
            </a:pPr>
            <a:fld id="{F6475F06-4A42-47C4-AFC7-D1A317A3B6F5}" type="datetime1">
              <a:rPr lang="fi-FI" smtClean="0"/>
              <a:t>15.3.2021</a:t>
            </a:fld>
            <a:endParaRPr lang="en-US"/>
          </a:p>
        </p:txBody>
      </p:sp>
      <p:sp>
        <p:nvSpPr>
          <p:cNvPr id="3" name="Alatunnisteen paikkamerkki 2">
            <a:extLst>
              <a:ext uri="{FF2B5EF4-FFF2-40B4-BE49-F238E27FC236}">
                <a16:creationId xmlns:a16="http://schemas.microsoft.com/office/drawing/2014/main" id="{E6A992BF-26A6-42C5-BC41-C87F099504D6}"/>
              </a:ext>
            </a:extLst>
          </p:cNvPr>
          <p:cNvSpPr>
            <a:spLocks noGrp="1"/>
          </p:cNvSpPr>
          <p:nvPr>
            <p:ph type="ftr" sz="quarter" idx="11"/>
          </p:nvPr>
        </p:nvSpPr>
        <p:spPr/>
        <p:txBody>
          <a:bodyPr/>
          <a:lstStyle/>
          <a:p>
            <a:pPr>
              <a:defRPr/>
            </a:pPr>
            <a:r>
              <a:rPr lang="en-US"/>
              <a:t>Kirjoita Paremmin &amp; AK Kustannus</a:t>
            </a:r>
          </a:p>
        </p:txBody>
      </p:sp>
      <p:sp>
        <p:nvSpPr>
          <p:cNvPr id="7" name="Tekstiruutu 6">
            <a:extLst>
              <a:ext uri="{FF2B5EF4-FFF2-40B4-BE49-F238E27FC236}">
                <a16:creationId xmlns:a16="http://schemas.microsoft.com/office/drawing/2014/main" id="{D19F971D-B3B8-4800-96FD-22C463A33091}"/>
              </a:ext>
            </a:extLst>
          </p:cNvPr>
          <p:cNvSpPr txBox="1"/>
          <p:nvPr/>
        </p:nvSpPr>
        <p:spPr>
          <a:xfrm>
            <a:off x="467544" y="120402"/>
            <a:ext cx="8064896" cy="6063198"/>
          </a:xfrm>
          <a:prstGeom prst="rect">
            <a:avLst/>
          </a:prstGeom>
          <a:noFill/>
        </p:spPr>
        <p:txBody>
          <a:bodyPr wrap="square">
            <a:spAutoFit/>
          </a:bodyPr>
          <a:lstStyle/>
          <a:p>
            <a:pPr algn="l"/>
            <a:r>
              <a:rPr lang="fi-FI" sz="3200" b="1" i="0" u="none" strike="noStrike" baseline="0" dirty="0">
                <a:latin typeface="MinionPro-Bold"/>
              </a:rPr>
              <a:t>IX Irenen vierailu Oikaraisilla</a:t>
            </a:r>
          </a:p>
          <a:p>
            <a:pPr algn="ctr"/>
            <a:endParaRPr lang="fi-FI" sz="3200" b="1" i="0" u="none" strike="noStrike" baseline="0" dirty="0">
              <a:latin typeface="MinionPro-Bold"/>
            </a:endParaRPr>
          </a:p>
          <a:p>
            <a:pPr algn="ctr"/>
            <a:r>
              <a:rPr lang="fi-FI" sz="1800" b="0" i="1" u="none" strike="noStrike" baseline="0" dirty="0">
                <a:latin typeface="MinionPro-It"/>
              </a:rPr>
              <a:t>Irene on tullut tapaamaan Maijaa. Maijan</a:t>
            </a:r>
          </a:p>
          <a:p>
            <a:pPr algn="ctr"/>
            <a:r>
              <a:rPr lang="fi-FI" sz="1800" b="0" i="1" u="none" strike="noStrike" baseline="0" dirty="0">
                <a:latin typeface="MinionPro-It"/>
              </a:rPr>
              <a:t>jännittyneisyys jatkuu.</a:t>
            </a:r>
          </a:p>
          <a:p>
            <a:pPr algn="ctr"/>
            <a:endParaRPr lang="fi-FI" sz="1800" b="0" i="1" u="none" strike="noStrike" baseline="0" dirty="0">
              <a:latin typeface="MinionPro-It"/>
            </a:endParaRPr>
          </a:p>
          <a:p>
            <a:pPr algn="ctr"/>
            <a:r>
              <a:rPr lang="fi-FI" sz="1800" b="0" i="0" u="none" strike="noStrike" baseline="0" dirty="0">
                <a:latin typeface="MinionPro-Regular"/>
              </a:rPr>
              <a:t>IRENE</a:t>
            </a:r>
          </a:p>
          <a:p>
            <a:pPr algn="ctr"/>
            <a:r>
              <a:rPr lang="fi-FI" sz="1800" b="0" i="0" u="none" strike="noStrike" baseline="0" dirty="0">
                <a:latin typeface="MinionPro-Regular"/>
              </a:rPr>
              <a:t>Irene Koistinen, sosiaalitoimesta, en kai </a:t>
            </a:r>
            <a:r>
              <a:rPr lang="fi-FI" sz="1800" b="0" i="0" u="none" strike="noStrike" baseline="0" dirty="0" err="1">
                <a:latin typeface="MinionPro-Regular"/>
              </a:rPr>
              <a:t>hairitse</a:t>
            </a:r>
            <a:r>
              <a:rPr lang="fi-FI" sz="1800" b="0" i="0" u="none" strike="noStrike" baseline="0" dirty="0">
                <a:latin typeface="MinionPro-Regular"/>
              </a:rPr>
              <a:t>? </a:t>
            </a:r>
            <a:r>
              <a:rPr lang="fi-FI" sz="1800" b="0" i="0" u="none" strike="noStrike" baseline="0" dirty="0" err="1">
                <a:latin typeface="MinionPro-Regular"/>
              </a:rPr>
              <a:t>Paivaa</a:t>
            </a:r>
            <a:r>
              <a:rPr lang="fi-FI" sz="1800" b="0" i="0" u="none" strike="noStrike" baseline="0" dirty="0">
                <a:latin typeface="MinionPro-Regular"/>
              </a:rPr>
              <a:t>.</a:t>
            </a:r>
          </a:p>
          <a:p>
            <a:pPr algn="ctr"/>
            <a:r>
              <a:rPr lang="fi-FI" sz="1800" b="0" i="0" u="none" strike="noStrike" baseline="0" dirty="0">
                <a:latin typeface="MinionPro-Regular"/>
              </a:rPr>
              <a:t>Olipa vahan </a:t>
            </a:r>
            <a:r>
              <a:rPr lang="fi-FI" sz="1800" b="0" i="0" u="none" strike="noStrike" baseline="0" dirty="0" err="1">
                <a:latin typeface="MinionPro-Regular"/>
              </a:rPr>
              <a:t>pitkaa</a:t>
            </a:r>
            <a:r>
              <a:rPr lang="fi-FI" sz="1800" b="0" i="0" u="none" strike="noStrike" baseline="0" dirty="0">
                <a:latin typeface="MinionPro-Regular"/>
              </a:rPr>
              <a:t> </a:t>
            </a:r>
            <a:r>
              <a:rPr lang="fi-FI" sz="1800" b="0" i="0" u="none" strike="noStrike" baseline="0" dirty="0" err="1">
                <a:latin typeface="MinionPro-Regular"/>
              </a:rPr>
              <a:t>heinaa</a:t>
            </a:r>
            <a:r>
              <a:rPr lang="fi-FI" sz="1800" b="0" i="0" u="none" strike="noStrike" baseline="0" dirty="0">
                <a:latin typeface="MinionPro-Regular"/>
              </a:rPr>
              <a:t> </a:t>
            </a:r>
            <a:r>
              <a:rPr lang="fi-FI" sz="1800" b="0" i="0" u="none" strike="noStrike" baseline="0" dirty="0" err="1">
                <a:latin typeface="MinionPro-Regular"/>
              </a:rPr>
              <a:t>teilla</a:t>
            </a:r>
            <a:r>
              <a:rPr lang="fi-FI" sz="1800" b="0" i="0" u="none" strike="noStrike" baseline="0" dirty="0">
                <a:latin typeface="MinionPro-Regular"/>
              </a:rPr>
              <a:t> pihalla.</a:t>
            </a:r>
          </a:p>
          <a:p>
            <a:pPr algn="ctr"/>
            <a:r>
              <a:rPr lang="fi-FI" sz="1800" b="0" i="1" u="none" strike="noStrike" baseline="0" dirty="0">
                <a:latin typeface="MinionPro-It"/>
              </a:rPr>
              <a:t>Katselee verta pöydällä ja lattialla.</a:t>
            </a:r>
          </a:p>
          <a:p>
            <a:pPr algn="ctr"/>
            <a:endParaRPr lang="fi-FI" sz="1800" b="0" i="1" u="none" strike="noStrike" baseline="0" dirty="0">
              <a:latin typeface="MinionPro-It"/>
            </a:endParaRPr>
          </a:p>
          <a:p>
            <a:pPr algn="ctr"/>
            <a:r>
              <a:rPr lang="fi-FI" sz="1800" b="0" i="0" u="none" strike="noStrike" baseline="0" dirty="0">
                <a:latin typeface="MinionPro-Regular"/>
              </a:rPr>
              <a:t>MAIJA</a:t>
            </a:r>
          </a:p>
          <a:p>
            <a:pPr algn="ctr"/>
            <a:r>
              <a:rPr lang="fi-FI" sz="1800" b="0" i="0" u="none" strike="noStrike" baseline="0" dirty="0" err="1">
                <a:latin typeface="MinionPro-Regular"/>
              </a:rPr>
              <a:t>Peremmalle</a:t>
            </a:r>
            <a:r>
              <a:rPr lang="fi-FI" sz="1800" b="0" i="0" u="none" strike="noStrike" baseline="0" dirty="0">
                <a:latin typeface="MinionPro-Regular"/>
              </a:rPr>
              <a:t>, olkaa </a:t>
            </a:r>
            <a:r>
              <a:rPr lang="fi-FI" sz="1800" b="0" i="0" u="none" strike="noStrike" baseline="0" dirty="0" err="1">
                <a:latin typeface="MinionPro-Regular"/>
              </a:rPr>
              <a:t>hyva</a:t>
            </a:r>
            <a:r>
              <a:rPr lang="fi-FI" sz="1800" b="0" i="0" u="none" strike="noStrike" baseline="0" dirty="0">
                <a:latin typeface="MinionPro-Regular"/>
              </a:rPr>
              <a:t>. Vaikka vahan sekavat on nyt</a:t>
            </a:r>
          </a:p>
          <a:p>
            <a:pPr algn="ctr"/>
            <a:r>
              <a:rPr lang="fi-FI" sz="1800" b="0" i="0" u="none" strike="noStrike" baseline="0" dirty="0">
                <a:latin typeface="MinionPro-Regular"/>
              </a:rPr>
              <a:t>tunnelmat </a:t>
            </a:r>
            <a:r>
              <a:rPr lang="fi-FI" sz="1800" b="0" i="0" u="none" strike="noStrike" baseline="0" dirty="0" err="1">
                <a:latin typeface="MinionPro-Regular"/>
              </a:rPr>
              <a:t>taalla</a:t>
            </a:r>
            <a:r>
              <a:rPr lang="fi-FI" sz="1800" b="0" i="0" u="none" strike="noStrike" baseline="0" dirty="0">
                <a:latin typeface="MinionPro-Regular"/>
              </a:rPr>
              <a:t>.</a:t>
            </a:r>
          </a:p>
          <a:p>
            <a:pPr algn="ctr"/>
            <a:endParaRPr lang="fi-FI" sz="1800" b="0" i="0" u="none" strike="noStrike" baseline="0" dirty="0">
              <a:latin typeface="MinionPro-Regular"/>
            </a:endParaRPr>
          </a:p>
          <a:p>
            <a:pPr algn="ctr"/>
            <a:r>
              <a:rPr lang="fi-FI" sz="1800" b="0" i="1" u="none" strike="noStrike" baseline="0" dirty="0">
                <a:latin typeface="MinionPro-It"/>
              </a:rPr>
              <a:t>Aavistuksen kireämmällä äänellä.</a:t>
            </a:r>
          </a:p>
          <a:p>
            <a:pPr algn="ctr"/>
            <a:r>
              <a:rPr lang="fi-FI" sz="1800" b="0" i="0" u="none" strike="noStrike" baseline="0" dirty="0">
                <a:latin typeface="MinionPro-Regular"/>
              </a:rPr>
              <a:t>Milloin se on sosiaaliviraston asiaksi tullut ihmisten</a:t>
            </a:r>
          </a:p>
          <a:p>
            <a:pPr algn="ctr"/>
            <a:r>
              <a:rPr lang="fi-FI" sz="1800" b="0" i="0" u="none" strike="noStrike" baseline="0" dirty="0">
                <a:latin typeface="MinionPro-Regular"/>
              </a:rPr>
              <a:t>pihoja ja </a:t>
            </a:r>
            <a:r>
              <a:rPr lang="fi-FI" sz="1800" b="0" i="0" u="none" strike="noStrike" baseline="0" dirty="0" err="1">
                <a:latin typeface="MinionPro-Regular"/>
              </a:rPr>
              <a:t>heinan</a:t>
            </a:r>
            <a:r>
              <a:rPr lang="fi-FI" sz="1800" b="0" i="0" u="none" strike="noStrike" baseline="0" dirty="0">
                <a:latin typeface="MinionPro-Regular"/>
              </a:rPr>
              <a:t> kasvua tarkastaa?</a:t>
            </a:r>
          </a:p>
          <a:p>
            <a:pPr algn="ctr"/>
            <a:r>
              <a:rPr lang="fi-FI" sz="1800" b="0" i="0" u="none" strike="noStrike" baseline="0" dirty="0">
                <a:latin typeface="MinionPro-Regular"/>
              </a:rPr>
              <a:t>Se on kuulkaa tallaisen </a:t>
            </a:r>
            <a:r>
              <a:rPr lang="fi-FI" sz="1800" b="0" i="0" u="none" strike="noStrike" baseline="0" dirty="0" err="1">
                <a:latin typeface="MinionPro-Regular"/>
              </a:rPr>
              <a:t>yhen</a:t>
            </a:r>
            <a:r>
              <a:rPr lang="fi-FI" sz="1800" b="0" i="0" u="none" strike="noStrike" baseline="0" dirty="0">
                <a:latin typeface="MinionPro-Regular"/>
              </a:rPr>
              <a:t> </a:t>
            </a:r>
            <a:r>
              <a:rPr lang="fi-FI" sz="1800" b="0" i="0" u="none" strike="noStrike" baseline="0" dirty="0" err="1">
                <a:latin typeface="MinionPro-Regular"/>
              </a:rPr>
              <a:t>aikusen</a:t>
            </a:r>
            <a:r>
              <a:rPr lang="fi-FI" sz="1800" b="0" i="0" u="none" strike="noStrike" baseline="0" dirty="0">
                <a:latin typeface="MinionPro-Regular"/>
              </a:rPr>
              <a:t> </a:t>
            </a:r>
            <a:r>
              <a:rPr lang="fi-FI" sz="1800" b="0" i="0" u="none" strike="noStrike" baseline="0" dirty="0" err="1">
                <a:latin typeface="MinionPro-Regular"/>
              </a:rPr>
              <a:t>talouessa</a:t>
            </a:r>
            <a:r>
              <a:rPr lang="fi-FI" sz="1800" b="0" i="0" u="none" strike="noStrike" baseline="0" dirty="0">
                <a:latin typeface="MinionPro-Regular"/>
              </a:rPr>
              <a:t> ihan sama</a:t>
            </a:r>
          </a:p>
          <a:p>
            <a:pPr algn="ctr"/>
            <a:r>
              <a:rPr lang="fi-FI" sz="1800" b="0" i="0" u="none" strike="noStrike" baseline="0" dirty="0">
                <a:latin typeface="MinionPro-Regular"/>
              </a:rPr>
              <a:t>millainen nurmi pihassa kasvaa. Ei </a:t>
            </a:r>
            <a:r>
              <a:rPr lang="fi-FI" sz="1800" b="0" i="0" u="none" strike="noStrike" baseline="0" dirty="0" err="1">
                <a:latin typeface="MinionPro-Regular"/>
              </a:rPr>
              <a:t>pitaisi</a:t>
            </a:r>
            <a:r>
              <a:rPr lang="fi-FI" sz="1800" b="0" i="0" u="none" strike="noStrike" baseline="0" dirty="0">
                <a:latin typeface="MinionPro-Regular"/>
              </a:rPr>
              <a:t> olla ongelma</a:t>
            </a:r>
          </a:p>
          <a:p>
            <a:pPr algn="ctr"/>
            <a:r>
              <a:rPr lang="fi-FI" sz="1800" b="0" i="0" u="none" strike="noStrike" baseline="0" dirty="0" err="1">
                <a:latin typeface="MinionPro-Regular"/>
              </a:rPr>
              <a:t>teillekaan</a:t>
            </a:r>
            <a:r>
              <a:rPr lang="fi-FI" sz="1800" b="0" i="0" u="none" strike="noStrike" baseline="0" dirty="0">
                <a:latin typeface="MinionPro-Regular"/>
              </a:rPr>
              <a:t>.</a:t>
            </a:r>
            <a:endParaRPr lang="fi-FI" dirty="0"/>
          </a:p>
        </p:txBody>
      </p:sp>
    </p:spTree>
    <p:extLst>
      <p:ext uri="{BB962C8B-B14F-4D97-AF65-F5344CB8AC3E}">
        <p14:creationId xmlns:p14="http://schemas.microsoft.com/office/powerpoint/2010/main" val="762956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0CC85-36BF-4F1F-AF94-3EB016966B82}"/>
              </a:ext>
            </a:extLst>
          </p:cNvPr>
          <p:cNvSpPr>
            <a:spLocks noGrp="1"/>
          </p:cNvSpPr>
          <p:nvPr>
            <p:ph type="title"/>
          </p:nvPr>
        </p:nvSpPr>
        <p:spPr/>
        <p:txBody>
          <a:bodyPr/>
          <a:lstStyle/>
          <a:p>
            <a:r>
              <a:rPr lang="fi-FI" dirty="0"/>
              <a:t>5 vinkkiä jos kirjoitat näytelmän!</a:t>
            </a:r>
          </a:p>
        </p:txBody>
      </p:sp>
      <p:sp>
        <p:nvSpPr>
          <p:cNvPr id="3" name="Sisällön paikkamerkki 2">
            <a:extLst>
              <a:ext uri="{FF2B5EF4-FFF2-40B4-BE49-F238E27FC236}">
                <a16:creationId xmlns:a16="http://schemas.microsoft.com/office/drawing/2014/main" id="{57457CE9-BA37-465C-84CB-61B9A5C3288B}"/>
              </a:ext>
            </a:extLst>
          </p:cNvPr>
          <p:cNvSpPr>
            <a:spLocks noGrp="1"/>
          </p:cNvSpPr>
          <p:nvPr>
            <p:ph idx="1"/>
          </p:nvPr>
        </p:nvSpPr>
        <p:spPr>
          <a:xfrm>
            <a:off x="395536" y="1340768"/>
            <a:ext cx="8119814" cy="4836195"/>
          </a:xfrm>
        </p:spPr>
        <p:txBody>
          <a:bodyPr>
            <a:normAutofit lnSpcReduction="10000"/>
          </a:bodyPr>
          <a:lstStyle/>
          <a:p>
            <a:pPr algn="l"/>
            <a:r>
              <a:rPr lang="fi-FI" b="0" i="0" dirty="0">
                <a:effectLst/>
                <a:latin typeface="Helvetica" panose="020B0604020202020204" pitchFamily="34" charset="0"/>
              </a:rPr>
              <a:t>1.luo uskottavat henkilöhahmot – ne ovat kaiken a ja o hyvän juonen lisäksi. Henkilö lähtee elämään ja viemään tarinaa, kun se on rakennettu riittävän uskottavasti. </a:t>
            </a:r>
            <a:r>
              <a:rPr lang="fi-FI" b="0" i="0" u="none" strike="noStrike" dirty="0">
                <a:effectLst/>
                <a:latin typeface="Helvetica" panose="020B0604020202020204" pitchFamily="34" charset="0"/>
                <a:hlinkClick r:id="rId2"/>
              </a:rPr>
              <a:t>Asiaa voi opetella, lue lisää tästä artikkelista ja nappaa vinkit talteen!</a:t>
            </a:r>
            <a:endParaRPr lang="fi-FI" b="0" i="0" dirty="0">
              <a:effectLst/>
              <a:latin typeface="Helvetica" panose="020B0604020202020204" pitchFamily="34" charset="0"/>
            </a:endParaRPr>
          </a:p>
          <a:p>
            <a:pPr algn="l"/>
            <a:r>
              <a:rPr lang="fi-FI" b="0" i="0" dirty="0">
                <a:effectLst/>
                <a:latin typeface="Helvetica" panose="020B0604020202020204" pitchFamily="34" charset="0"/>
              </a:rPr>
              <a:t>2. muista kirjoittaa preesensissä, opettele kirjoittamaan parenteesit ja muista kirjoittaa teksti oikeaan muotoon. Lainaa kirjastosta näytelmiä ja ota mallia.</a:t>
            </a:r>
          </a:p>
          <a:p>
            <a:pPr algn="l"/>
            <a:r>
              <a:rPr lang="fi-FI" b="0" i="0" dirty="0">
                <a:effectLst/>
                <a:latin typeface="Helvetica" panose="020B0604020202020204" pitchFamily="34" charset="0"/>
              </a:rPr>
              <a:t>3. opettele draamakirjoittamisen lainalaisuudet ja perusteet, kerää pienryhmä ja aloittakaa säännölliset tapaamiset omien draamatekstien ja palautteenannon merkeissä. Ja hae oppia parhailta – mene vaikka kurssille!</a:t>
            </a:r>
          </a:p>
          <a:p>
            <a:pPr algn="l"/>
            <a:r>
              <a:rPr lang="fi-FI" b="0" i="0" dirty="0">
                <a:effectLst/>
                <a:latin typeface="Helvetica" panose="020B0604020202020204" pitchFamily="34" charset="0"/>
              </a:rPr>
              <a:t>4. ota huomioon näyttämön vaikutus ajanhallintaan ja siirtymiin. Näytelmässä ei useimmiten voi olla kovin isoa liutaa näyttelijöitä  – kirjoita siis vain muutama hahmo, joiden varaan tarina rakentuu! </a:t>
            </a:r>
          </a:p>
          <a:p>
            <a:pPr algn="l"/>
            <a:r>
              <a:rPr lang="fi-FI" b="0" i="0" dirty="0">
                <a:effectLst/>
                <a:latin typeface="Helvetica" panose="020B0604020202020204" pitchFamily="34" charset="0"/>
              </a:rPr>
              <a:t>5. kypsytä tekstiä rauhassa – aika on paras ohjaaja useimmiten.</a:t>
            </a:r>
          </a:p>
          <a:p>
            <a:pPr marL="0" indent="0">
              <a:buNone/>
            </a:pPr>
            <a:endParaRPr lang="fi-FI" dirty="0"/>
          </a:p>
        </p:txBody>
      </p:sp>
      <p:sp>
        <p:nvSpPr>
          <p:cNvPr id="4" name="Päivämäärän paikkamerkki 3">
            <a:extLst>
              <a:ext uri="{FF2B5EF4-FFF2-40B4-BE49-F238E27FC236}">
                <a16:creationId xmlns:a16="http://schemas.microsoft.com/office/drawing/2014/main" id="{B994F55E-8914-431A-A9F0-DFBE811DFA14}"/>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613DFE91-150F-41C3-8B7C-95271DF4DB71}"/>
              </a:ext>
            </a:extLst>
          </p:cNvPr>
          <p:cNvSpPr>
            <a:spLocks noGrp="1"/>
          </p:cNvSpPr>
          <p:nvPr>
            <p:ph type="ftr" sz="quarter" idx="11"/>
          </p:nvPr>
        </p:nvSpPr>
        <p:spPr/>
        <p:txBody>
          <a:bodyPr/>
          <a:lstStyle/>
          <a:p>
            <a:pPr>
              <a:defRPr/>
            </a:pPr>
            <a:r>
              <a:rPr lang="en-US"/>
              <a:t>Kirjoita Paremmin &amp; AK Kustannus</a:t>
            </a:r>
          </a:p>
        </p:txBody>
      </p:sp>
    </p:spTree>
    <p:extLst>
      <p:ext uri="{BB962C8B-B14F-4D97-AF65-F5344CB8AC3E}">
        <p14:creationId xmlns:p14="http://schemas.microsoft.com/office/powerpoint/2010/main" val="998198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94279BB-C5C1-4571-B516-DC70C7497C46}"/>
              </a:ext>
            </a:extLst>
          </p:cNvPr>
          <p:cNvSpPr>
            <a:spLocks noGrp="1"/>
          </p:cNvSpPr>
          <p:nvPr>
            <p:ph type="dt" sz="half" idx="10"/>
          </p:nvPr>
        </p:nvSpPr>
        <p:spPr/>
        <p:txBody>
          <a:bodyPr/>
          <a:lstStyle/>
          <a:p>
            <a:pPr>
              <a:defRPr/>
            </a:pPr>
            <a:fld id="{636E3162-E1E2-4F4F-B1DA-D4C358910C5E}" type="datetime1">
              <a:rPr lang="fi-FI" smtClean="0"/>
              <a:t>15.3.2021</a:t>
            </a:fld>
            <a:endParaRPr lang="en-US"/>
          </a:p>
        </p:txBody>
      </p:sp>
      <p:sp>
        <p:nvSpPr>
          <p:cNvPr id="3" name="Alatunnisteen paikkamerkki 2">
            <a:extLst>
              <a:ext uri="{FF2B5EF4-FFF2-40B4-BE49-F238E27FC236}">
                <a16:creationId xmlns:a16="http://schemas.microsoft.com/office/drawing/2014/main" id="{7C9F73A7-7607-4308-8CEE-21215B8A94D3}"/>
              </a:ext>
            </a:extLst>
          </p:cNvPr>
          <p:cNvSpPr>
            <a:spLocks noGrp="1"/>
          </p:cNvSpPr>
          <p:nvPr>
            <p:ph type="ftr" sz="quarter" idx="11"/>
          </p:nvPr>
        </p:nvSpPr>
        <p:spPr/>
        <p:txBody>
          <a:bodyPr/>
          <a:lstStyle/>
          <a:p>
            <a:pPr>
              <a:defRPr/>
            </a:pPr>
            <a:r>
              <a:rPr lang="en-US"/>
              <a:t>Kirjoita Paremmin &amp; AK Kustannus</a:t>
            </a:r>
          </a:p>
        </p:txBody>
      </p:sp>
      <p:pic>
        <p:nvPicPr>
          <p:cNvPr id="5" name="Kuva 4">
            <a:extLst>
              <a:ext uri="{FF2B5EF4-FFF2-40B4-BE49-F238E27FC236}">
                <a16:creationId xmlns:a16="http://schemas.microsoft.com/office/drawing/2014/main" id="{7FD714D9-46A0-455D-87F8-139E8DB9C1A1}"/>
              </a:ext>
            </a:extLst>
          </p:cNvPr>
          <p:cNvPicPr>
            <a:picLocks noChangeAspect="1"/>
          </p:cNvPicPr>
          <p:nvPr/>
        </p:nvPicPr>
        <p:blipFill>
          <a:blip r:embed="rId2"/>
          <a:stretch>
            <a:fillRect/>
          </a:stretch>
        </p:blipFill>
        <p:spPr>
          <a:xfrm>
            <a:off x="0" y="1207294"/>
            <a:ext cx="9144000" cy="4443412"/>
          </a:xfrm>
          <a:prstGeom prst="rect">
            <a:avLst/>
          </a:prstGeom>
        </p:spPr>
      </p:pic>
      <p:sp>
        <p:nvSpPr>
          <p:cNvPr id="6" name="Tekstiruutu 5">
            <a:extLst>
              <a:ext uri="{FF2B5EF4-FFF2-40B4-BE49-F238E27FC236}">
                <a16:creationId xmlns:a16="http://schemas.microsoft.com/office/drawing/2014/main" id="{CC04085E-8275-46E3-BD9A-890EF6B476D5}"/>
              </a:ext>
            </a:extLst>
          </p:cNvPr>
          <p:cNvSpPr txBox="1"/>
          <p:nvPr/>
        </p:nvSpPr>
        <p:spPr>
          <a:xfrm>
            <a:off x="827584" y="332656"/>
            <a:ext cx="6984776" cy="369332"/>
          </a:xfrm>
          <a:prstGeom prst="rect">
            <a:avLst/>
          </a:prstGeom>
          <a:noFill/>
        </p:spPr>
        <p:txBody>
          <a:bodyPr wrap="square" rtlCol="0">
            <a:spAutoFit/>
          </a:bodyPr>
          <a:lstStyle/>
          <a:p>
            <a:r>
              <a:rPr lang="fi-FI" dirty="0"/>
              <a:t>Elokuvakäsikirjoittaminen: esim. </a:t>
            </a:r>
            <a:r>
              <a:rPr lang="fi-FI" dirty="0" err="1"/>
              <a:t>Writersduet</a:t>
            </a:r>
            <a:endParaRPr lang="fi-FI" dirty="0"/>
          </a:p>
        </p:txBody>
      </p:sp>
    </p:spTree>
    <p:extLst>
      <p:ext uri="{BB962C8B-B14F-4D97-AF65-F5344CB8AC3E}">
        <p14:creationId xmlns:p14="http://schemas.microsoft.com/office/powerpoint/2010/main" val="3130406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CF1BF4A-8A50-4567-8BF4-19BD8C5B463E}"/>
              </a:ext>
            </a:extLst>
          </p:cNvPr>
          <p:cNvSpPr>
            <a:spLocks noGrp="1"/>
          </p:cNvSpPr>
          <p:nvPr>
            <p:ph type="dt" sz="half" idx="10"/>
          </p:nvPr>
        </p:nvSpPr>
        <p:spPr/>
        <p:txBody>
          <a:bodyPr/>
          <a:lstStyle/>
          <a:p>
            <a:pPr>
              <a:defRPr/>
            </a:pPr>
            <a:fld id="{89B14675-0ADE-49AA-BDDC-0E1D08D7F41F}" type="datetime1">
              <a:rPr lang="fi-FI" smtClean="0"/>
              <a:t>15.3.2021</a:t>
            </a:fld>
            <a:endParaRPr lang="en-US"/>
          </a:p>
        </p:txBody>
      </p:sp>
      <p:sp>
        <p:nvSpPr>
          <p:cNvPr id="3" name="Alatunnisteen paikkamerkki 2">
            <a:extLst>
              <a:ext uri="{FF2B5EF4-FFF2-40B4-BE49-F238E27FC236}">
                <a16:creationId xmlns:a16="http://schemas.microsoft.com/office/drawing/2014/main" id="{ABF18F74-2616-4171-95E3-F6B9CF8C1FA1}"/>
              </a:ext>
            </a:extLst>
          </p:cNvPr>
          <p:cNvSpPr>
            <a:spLocks noGrp="1"/>
          </p:cNvSpPr>
          <p:nvPr>
            <p:ph type="ftr" sz="quarter" idx="11"/>
          </p:nvPr>
        </p:nvSpPr>
        <p:spPr/>
        <p:txBody>
          <a:bodyPr/>
          <a:lstStyle/>
          <a:p>
            <a:pPr>
              <a:defRPr/>
            </a:pPr>
            <a:r>
              <a:rPr lang="en-US"/>
              <a:t>Kirjoita Paremmin &amp; AK Kustannus</a:t>
            </a:r>
          </a:p>
        </p:txBody>
      </p:sp>
      <p:pic>
        <p:nvPicPr>
          <p:cNvPr id="5" name="Kuva 4">
            <a:extLst>
              <a:ext uri="{FF2B5EF4-FFF2-40B4-BE49-F238E27FC236}">
                <a16:creationId xmlns:a16="http://schemas.microsoft.com/office/drawing/2014/main" id="{E21C4416-672C-402B-A54D-444E7553EF74}"/>
              </a:ext>
            </a:extLst>
          </p:cNvPr>
          <p:cNvPicPr>
            <a:picLocks noChangeAspect="1"/>
          </p:cNvPicPr>
          <p:nvPr/>
        </p:nvPicPr>
        <p:blipFill>
          <a:blip r:embed="rId2"/>
          <a:stretch>
            <a:fillRect/>
          </a:stretch>
        </p:blipFill>
        <p:spPr>
          <a:xfrm>
            <a:off x="0" y="1177444"/>
            <a:ext cx="9144000" cy="4503112"/>
          </a:xfrm>
          <a:prstGeom prst="rect">
            <a:avLst/>
          </a:prstGeom>
        </p:spPr>
      </p:pic>
    </p:spTree>
    <p:extLst>
      <p:ext uri="{BB962C8B-B14F-4D97-AF65-F5344CB8AC3E}">
        <p14:creationId xmlns:p14="http://schemas.microsoft.com/office/powerpoint/2010/main" val="312423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23528" y="365126"/>
            <a:ext cx="8191822" cy="448397"/>
          </a:xfrm>
        </p:spPr>
        <p:txBody>
          <a:bodyPr>
            <a:normAutofit fontScale="90000"/>
          </a:bodyPr>
          <a:lstStyle/>
          <a:p>
            <a:r>
              <a:rPr lang="fi-FI" b="1" dirty="0"/>
              <a:t>OHJELMA</a:t>
            </a:r>
          </a:p>
        </p:txBody>
      </p:sp>
      <p:sp>
        <p:nvSpPr>
          <p:cNvPr id="63491" name="Rectangle 3"/>
          <p:cNvSpPr>
            <a:spLocks noGrp="1" noChangeArrowheads="1"/>
          </p:cNvSpPr>
          <p:nvPr>
            <p:ph type="body" idx="1"/>
          </p:nvPr>
        </p:nvSpPr>
        <p:spPr>
          <a:xfrm>
            <a:off x="323528" y="1690689"/>
            <a:ext cx="8640960" cy="4435474"/>
          </a:xfrm>
        </p:spPr>
        <p:txBody>
          <a:bodyPr>
            <a:normAutofit fontScale="92500" lnSpcReduction="10000"/>
          </a:bodyPr>
          <a:lstStyle/>
          <a:p>
            <a:pPr marL="0" indent="0">
              <a:buNone/>
            </a:pPr>
            <a:r>
              <a:rPr lang="fi-FI" sz="3200" dirty="0">
                <a:solidFill>
                  <a:schemeClr val="tx2"/>
                </a:solidFill>
                <a:effectLst>
                  <a:outerShdw blurRad="38100" dist="38100" dir="2700000" algn="tl">
                    <a:srgbClr val="000000">
                      <a:alpha val="43137"/>
                    </a:srgbClr>
                  </a:outerShdw>
                </a:effectLst>
              </a:rPr>
              <a:t>TEEMANA DRAAMA</a:t>
            </a:r>
          </a:p>
          <a:p>
            <a:endParaRPr lang="fi-FI" dirty="0"/>
          </a:p>
          <a:p>
            <a:r>
              <a:rPr lang="fi-FI" dirty="0"/>
              <a:t>Mitä kaikkea draama on?</a:t>
            </a:r>
          </a:p>
          <a:p>
            <a:r>
              <a:rPr lang="fi-FI" dirty="0"/>
              <a:t>Draaman kaari ja juonirakenne</a:t>
            </a:r>
          </a:p>
          <a:p>
            <a:r>
              <a:rPr lang="fi-FI" dirty="0"/>
              <a:t>Draaman kirjoittaminen ja asettelut</a:t>
            </a:r>
          </a:p>
          <a:p>
            <a:pPr marL="0" indent="0">
              <a:buNone/>
            </a:pPr>
            <a:r>
              <a:rPr lang="fi-FI" dirty="0"/>
              <a:t>(kuunnelma, näytelmä, elokuva / TV)</a:t>
            </a:r>
          </a:p>
          <a:p>
            <a:pPr marL="0" indent="0">
              <a:buNone/>
            </a:pPr>
            <a:endParaRPr lang="fi-FI" dirty="0"/>
          </a:p>
          <a:p>
            <a:pPr marL="0" indent="0">
              <a:buNone/>
            </a:pPr>
            <a:r>
              <a:rPr lang="fi-FI" dirty="0"/>
              <a:t>Muista tämä artikkeli!</a:t>
            </a:r>
          </a:p>
          <a:p>
            <a:pPr marL="0" indent="0">
              <a:buNone/>
            </a:pPr>
            <a:r>
              <a:rPr lang="fi-FI" dirty="0">
                <a:hlinkClick r:id="rId2"/>
              </a:rPr>
              <a:t>https://www.akkustannus.com/luova-kirjoittaminen/miten-dialogi-kirjoitetaan/</a:t>
            </a:r>
            <a:endParaRPr lang="fi-FI" dirty="0"/>
          </a:p>
          <a:p>
            <a:pPr marL="0" indent="0">
              <a:buNone/>
            </a:pPr>
            <a:endParaRPr lang="fi-FI" dirty="0"/>
          </a:p>
          <a:p>
            <a:pPr marL="0" indent="0">
              <a:buNone/>
            </a:pPr>
            <a:endParaRPr lang="fi-FI" dirty="0"/>
          </a:p>
          <a:p>
            <a:pPr marL="0" indent="0">
              <a:buNone/>
            </a:pPr>
            <a:r>
              <a:rPr lang="fi-FI" dirty="0"/>
              <a:t>Aloitetaan </a:t>
            </a:r>
            <a:r>
              <a:rPr lang="fi-FI" dirty="0">
                <a:sym typeface="Wingdings" panose="05000000000000000000" pitchFamily="2" charset="2"/>
              </a:rPr>
              <a:t></a:t>
            </a:r>
            <a:br>
              <a:rPr lang="fi-FI" dirty="0">
                <a:sym typeface="Wingdings" panose="05000000000000000000" pitchFamily="2" charset="2"/>
              </a:rPr>
            </a:br>
            <a:endParaRPr lang="fi-FI" dirty="0"/>
          </a:p>
          <a:p>
            <a:pPr marL="0" indent="0">
              <a:buNone/>
            </a:pPr>
            <a:endParaRPr lang="fi-FI" dirty="0"/>
          </a:p>
          <a:p>
            <a:pPr marL="0" indent="0">
              <a:buNone/>
            </a:pPr>
            <a:endParaRPr lang="fi-FI" sz="3200" dirty="0">
              <a:solidFill>
                <a:schemeClr val="tx2"/>
              </a:solidFill>
              <a:effectLst>
                <a:outerShdw blurRad="38100" dist="38100" dir="2700000" algn="tl">
                  <a:srgbClr val="000000">
                    <a:alpha val="43137"/>
                  </a:srgbClr>
                </a:outerShdw>
              </a:effectLst>
            </a:endParaRPr>
          </a:p>
          <a:p>
            <a:pPr marL="0" indent="0">
              <a:buNone/>
            </a:pPr>
            <a:endParaRPr lang="fi-FI" sz="3200" dirty="0">
              <a:solidFill>
                <a:schemeClr val="tx2"/>
              </a:solidFill>
              <a:effectLst>
                <a:outerShdw blurRad="38100" dist="38100" dir="2700000" algn="tl">
                  <a:srgbClr val="000000">
                    <a:alpha val="43137"/>
                  </a:srgbClr>
                </a:outerShdw>
              </a:effectLst>
            </a:endParaRPr>
          </a:p>
          <a:p>
            <a:pPr marL="0" indent="0">
              <a:buNone/>
            </a:pPr>
            <a:endParaRPr lang="fi-FI" sz="3200" dirty="0">
              <a:solidFill>
                <a:schemeClr val="tx2"/>
              </a:solidFill>
              <a:effectLst>
                <a:outerShdw blurRad="38100" dist="38100" dir="2700000" algn="tl">
                  <a:srgbClr val="000000">
                    <a:alpha val="43137"/>
                  </a:srgbClr>
                </a:outerShdw>
              </a:effectLst>
            </a:endParaRPr>
          </a:p>
          <a:p>
            <a:pPr marL="342900" lvl="1" indent="0">
              <a:buNone/>
            </a:pPr>
            <a:endParaRPr lang="fi-FI" sz="2400" dirty="0"/>
          </a:p>
        </p:txBody>
      </p:sp>
      <p:sp>
        <p:nvSpPr>
          <p:cNvPr id="8" name="Päivämäärän paikkamerkki 7"/>
          <p:cNvSpPr>
            <a:spLocks noGrp="1"/>
          </p:cNvSpPr>
          <p:nvPr>
            <p:ph type="dt" sz="quarter" idx="10"/>
          </p:nvPr>
        </p:nvSpPr>
        <p:spPr/>
        <p:txBody>
          <a:bodyPr/>
          <a:lstStyle/>
          <a:p>
            <a:pPr>
              <a:defRPr/>
            </a:pPr>
            <a:fld id="{4AFEE8A1-867A-4EEA-AA56-E42FC5FD8DB3}" type="datetime1">
              <a:rPr lang="fi-FI" smtClean="0"/>
              <a:t>15.3.2021</a:t>
            </a:fld>
            <a:endParaRPr lang="fi-FI"/>
          </a:p>
        </p:txBody>
      </p:sp>
      <p:sp>
        <p:nvSpPr>
          <p:cNvPr id="2" name="Alatunnisteen paikkamerkki 1"/>
          <p:cNvSpPr>
            <a:spLocks noGrp="1"/>
          </p:cNvSpPr>
          <p:nvPr>
            <p:ph type="ftr" sz="quarter" idx="11"/>
          </p:nvPr>
        </p:nvSpPr>
        <p:spPr/>
        <p:txBody>
          <a:bodyPr/>
          <a:lstStyle/>
          <a:p>
            <a:pPr>
              <a:defRPr/>
            </a:pPr>
            <a:r>
              <a:rPr lang="en-US"/>
              <a:t>Kirjoita Paremmin &amp; AK Kustannus</a:t>
            </a:r>
            <a:endParaRPr lang="en-US" dirty="0"/>
          </a:p>
        </p:txBody>
      </p:sp>
      <p:pic>
        <p:nvPicPr>
          <p:cNvPr id="14" name="Kuva 13">
            <a:extLst>
              <a:ext uri="{FF2B5EF4-FFF2-40B4-BE49-F238E27FC236}">
                <a16:creationId xmlns:a16="http://schemas.microsoft.com/office/drawing/2014/main" id="{E016312E-6B13-4690-BD29-CCCC78518777}"/>
              </a:ext>
            </a:extLst>
          </p:cNvPr>
          <p:cNvPicPr>
            <a:picLocks noChangeAspect="1"/>
          </p:cNvPicPr>
          <p:nvPr/>
        </p:nvPicPr>
        <p:blipFill>
          <a:blip r:embed="rId3"/>
          <a:stretch>
            <a:fillRect/>
          </a:stretch>
        </p:blipFill>
        <p:spPr>
          <a:xfrm>
            <a:off x="4572000" y="-26318"/>
            <a:ext cx="4557204" cy="609653"/>
          </a:xfrm>
          <a:prstGeom prst="rect">
            <a:avLst/>
          </a:prstGeom>
        </p:spPr>
      </p:pic>
      <p:pic>
        <p:nvPicPr>
          <p:cNvPr id="7" name="Kuva 6">
            <a:extLst>
              <a:ext uri="{FF2B5EF4-FFF2-40B4-BE49-F238E27FC236}">
                <a16:creationId xmlns:a16="http://schemas.microsoft.com/office/drawing/2014/main" id="{8F0A6FEE-17FA-4250-9CFA-EBEF565FFCE8}"/>
              </a:ext>
            </a:extLst>
          </p:cNvPr>
          <p:cNvPicPr>
            <a:picLocks noChangeAspect="1"/>
          </p:cNvPicPr>
          <p:nvPr/>
        </p:nvPicPr>
        <p:blipFill>
          <a:blip r:embed="rId4"/>
          <a:stretch>
            <a:fillRect/>
          </a:stretch>
        </p:blipFill>
        <p:spPr>
          <a:xfrm>
            <a:off x="4695593" y="1444036"/>
            <a:ext cx="3803915" cy="2852936"/>
          </a:xfrm>
          <a:prstGeom prst="rect">
            <a:avLst/>
          </a:prstGeom>
        </p:spPr>
      </p:pic>
    </p:spTree>
    <p:extLst>
      <p:ext uri="{BB962C8B-B14F-4D97-AF65-F5344CB8AC3E}">
        <p14:creationId xmlns:p14="http://schemas.microsoft.com/office/powerpoint/2010/main" val="196787597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BB8AA43-7D50-4A06-AE04-C4F0CA2CE1E5}"/>
              </a:ext>
            </a:extLst>
          </p:cNvPr>
          <p:cNvSpPr>
            <a:spLocks noGrp="1"/>
          </p:cNvSpPr>
          <p:nvPr>
            <p:ph type="dt" sz="half" idx="10"/>
          </p:nvPr>
        </p:nvSpPr>
        <p:spPr/>
        <p:txBody>
          <a:bodyPr/>
          <a:lstStyle/>
          <a:p>
            <a:pPr>
              <a:defRPr/>
            </a:pPr>
            <a:fld id="{2C1841D2-FFBD-486B-8F1C-909606716397}" type="datetime1">
              <a:rPr lang="fi-FI" smtClean="0"/>
              <a:t>15.3.2021</a:t>
            </a:fld>
            <a:endParaRPr lang="en-US"/>
          </a:p>
        </p:txBody>
      </p:sp>
      <p:sp>
        <p:nvSpPr>
          <p:cNvPr id="3" name="Alatunnisteen paikkamerkki 2">
            <a:extLst>
              <a:ext uri="{FF2B5EF4-FFF2-40B4-BE49-F238E27FC236}">
                <a16:creationId xmlns:a16="http://schemas.microsoft.com/office/drawing/2014/main" id="{07922F0B-DEEE-4F0B-B757-8D895C929A3E}"/>
              </a:ext>
            </a:extLst>
          </p:cNvPr>
          <p:cNvSpPr>
            <a:spLocks noGrp="1"/>
          </p:cNvSpPr>
          <p:nvPr>
            <p:ph type="ftr" sz="quarter" idx="11"/>
          </p:nvPr>
        </p:nvSpPr>
        <p:spPr/>
        <p:txBody>
          <a:bodyPr/>
          <a:lstStyle/>
          <a:p>
            <a:pPr>
              <a:defRPr/>
            </a:pPr>
            <a:r>
              <a:rPr lang="en-US"/>
              <a:t>Kirjoita Paremmin &amp; AK Kustannus</a:t>
            </a:r>
          </a:p>
        </p:txBody>
      </p:sp>
      <p:pic>
        <p:nvPicPr>
          <p:cNvPr id="5" name="Kuva 4">
            <a:extLst>
              <a:ext uri="{FF2B5EF4-FFF2-40B4-BE49-F238E27FC236}">
                <a16:creationId xmlns:a16="http://schemas.microsoft.com/office/drawing/2014/main" id="{20326562-937B-486B-9438-686DD59D8C44}"/>
              </a:ext>
            </a:extLst>
          </p:cNvPr>
          <p:cNvPicPr>
            <a:picLocks noChangeAspect="1"/>
          </p:cNvPicPr>
          <p:nvPr/>
        </p:nvPicPr>
        <p:blipFill>
          <a:blip r:embed="rId2"/>
          <a:stretch>
            <a:fillRect/>
          </a:stretch>
        </p:blipFill>
        <p:spPr>
          <a:xfrm>
            <a:off x="0" y="1221704"/>
            <a:ext cx="9144000" cy="4414591"/>
          </a:xfrm>
          <a:prstGeom prst="rect">
            <a:avLst/>
          </a:prstGeom>
        </p:spPr>
      </p:pic>
    </p:spTree>
    <p:extLst>
      <p:ext uri="{BB962C8B-B14F-4D97-AF65-F5344CB8AC3E}">
        <p14:creationId xmlns:p14="http://schemas.microsoft.com/office/powerpoint/2010/main" val="17763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A489DC-FFBF-4E18-B5BD-1FFD5F303AD1}"/>
              </a:ext>
            </a:extLst>
          </p:cNvPr>
          <p:cNvSpPr>
            <a:spLocks noGrp="1"/>
          </p:cNvSpPr>
          <p:nvPr>
            <p:ph type="title"/>
          </p:nvPr>
        </p:nvSpPr>
        <p:spPr>
          <a:xfrm>
            <a:off x="251520" y="365126"/>
            <a:ext cx="8263830" cy="1325563"/>
          </a:xfrm>
        </p:spPr>
        <p:txBody>
          <a:bodyPr>
            <a:normAutofit fontScale="90000"/>
          </a:bodyPr>
          <a:lstStyle/>
          <a:p>
            <a:r>
              <a:rPr lang="fi-FI" dirty="0">
                <a:hlinkClick r:id="rId2"/>
              </a:rPr>
              <a:t>http://vintti.yle.fi/yle.fi/kohtaus/kohtaus/kirjoita.htm</a:t>
            </a:r>
            <a:br>
              <a:rPr lang="fi-FI" dirty="0"/>
            </a:br>
            <a:endParaRPr lang="fi-FI" dirty="0"/>
          </a:p>
        </p:txBody>
      </p:sp>
      <p:sp>
        <p:nvSpPr>
          <p:cNvPr id="3" name="Sisällön paikkamerkki 2">
            <a:extLst>
              <a:ext uri="{FF2B5EF4-FFF2-40B4-BE49-F238E27FC236}">
                <a16:creationId xmlns:a16="http://schemas.microsoft.com/office/drawing/2014/main" id="{D10DB299-B5D8-431A-9316-3EE30B0246F6}"/>
              </a:ext>
            </a:extLst>
          </p:cNvPr>
          <p:cNvSpPr>
            <a:spLocks noGrp="1"/>
          </p:cNvSpPr>
          <p:nvPr>
            <p:ph idx="1"/>
          </p:nvPr>
        </p:nvSpPr>
        <p:spPr/>
        <p:txBody>
          <a:bodyPr/>
          <a:lstStyle/>
          <a:p>
            <a:pPr marL="0" indent="0">
              <a:buNone/>
            </a:pPr>
            <a:endParaRPr lang="fi-FI" dirty="0"/>
          </a:p>
          <a:p>
            <a:pPr marL="0" indent="0">
              <a:buNone/>
            </a:pPr>
            <a:endParaRPr lang="fi-FI" sz="2800" dirty="0"/>
          </a:p>
        </p:txBody>
      </p:sp>
      <p:sp>
        <p:nvSpPr>
          <p:cNvPr id="4" name="Päivämäärän paikkamerkki 3">
            <a:extLst>
              <a:ext uri="{FF2B5EF4-FFF2-40B4-BE49-F238E27FC236}">
                <a16:creationId xmlns:a16="http://schemas.microsoft.com/office/drawing/2014/main" id="{0D9F95D9-54C2-4693-8E7D-2102BCA95FF3}"/>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6351162D-B216-4ACF-9601-1B76F8AF1AD3}"/>
              </a:ext>
            </a:extLst>
          </p:cNvPr>
          <p:cNvSpPr>
            <a:spLocks noGrp="1"/>
          </p:cNvSpPr>
          <p:nvPr>
            <p:ph type="ftr" sz="quarter" idx="11"/>
          </p:nvPr>
        </p:nvSpPr>
        <p:spPr/>
        <p:txBody>
          <a:bodyPr/>
          <a:lstStyle/>
          <a:p>
            <a:pPr>
              <a:defRPr/>
            </a:pPr>
            <a:r>
              <a:rPr lang="en-US"/>
              <a:t>Kirjoita Paremmin &amp; AK Kustannus</a:t>
            </a:r>
          </a:p>
        </p:txBody>
      </p:sp>
      <p:pic>
        <p:nvPicPr>
          <p:cNvPr id="7" name="Kuva 6">
            <a:extLst>
              <a:ext uri="{FF2B5EF4-FFF2-40B4-BE49-F238E27FC236}">
                <a16:creationId xmlns:a16="http://schemas.microsoft.com/office/drawing/2014/main" id="{86986B95-51E5-4079-B297-401F54118548}"/>
              </a:ext>
            </a:extLst>
          </p:cNvPr>
          <p:cNvPicPr>
            <a:picLocks noChangeAspect="1"/>
          </p:cNvPicPr>
          <p:nvPr/>
        </p:nvPicPr>
        <p:blipFill>
          <a:blip r:embed="rId3"/>
          <a:stretch>
            <a:fillRect/>
          </a:stretch>
        </p:blipFill>
        <p:spPr>
          <a:xfrm>
            <a:off x="778737" y="1340768"/>
            <a:ext cx="7596336" cy="4570153"/>
          </a:xfrm>
          <a:prstGeom prst="rect">
            <a:avLst/>
          </a:prstGeom>
        </p:spPr>
      </p:pic>
    </p:spTree>
    <p:extLst>
      <p:ext uri="{BB962C8B-B14F-4D97-AF65-F5344CB8AC3E}">
        <p14:creationId xmlns:p14="http://schemas.microsoft.com/office/powerpoint/2010/main" val="3931022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3FF3E4-D631-4FF2-9DA0-E89062FD4850}"/>
              </a:ext>
            </a:extLst>
          </p:cNvPr>
          <p:cNvSpPr>
            <a:spLocks noGrp="1"/>
          </p:cNvSpPr>
          <p:nvPr>
            <p:ph type="title"/>
          </p:nvPr>
        </p:nvSpPr>
        <p:spPr/>
        <p:txBody>
          <a:bodyPr/>
          <a:lstStyle/>
          <a:p>
            <a:r>
              <a:rPr lang="fi-FI" dirty="0"/>
              <a:t>Avainkohtaus</a:t>
            </a:r>
          </a:p>
        </p:txBody>
      </p:sp>
      <p:sp>
        <p:nvSpPr>
          <p:cNvPr id="3" name="Sisällön paikkamerkki 2">
            <a:extLst>
              <a:ext uri="{FF2B5EF4-FFF2-40B4-BE49-F238E27FC236}">
                <a16:creationId xmlns:a16="http://schemas.microsoft.com/office/drawing/2014/main" id="{BE7C7348-C8DE-416E-9B5F-C01722CFA0A0}"/>
              </a:ext>
            </a:extLst>
          </p:cNvPr>
          <p:cNvSpPr>
            <a:spLocks noGrp="1"/>
          </p:cNvSpPr>
          <p:nvPr>
            <p:ph idx="1"/>
          </p:nvPr>
        </p:nvSpPr>
        <p:spPr/>
        <p:txBody>
          <a:bodyPr/>
          <a:lstStyle/>
          <a:p>
            <a:pPr marL="0" indent="0">
              <a:buNone/>
            </a:pPr>
            <a:r>
              <a:rPr lang="fi-FI" b="0" i="0" dirty="0">
                <a:solidFill>
                  <a:srgbClr val="333333"/>
                </a:solidFill>
                <a:effectLst/>
                <a:latin typeface="Arial" panose="020B0604020202020204" pitchFamily="34" charset="0"/>
              </a:rPr>
              <a:t>Avainkohtauksella tarkoitetaan kohtausta, jossa tapahtuu päähenkilön kannalta merkittävä, sisäinen tai ulkoinen käänne.</a:t>
            </a:r>
            <a:br>
              <a:rPr lang="fi-FI" dirty="0"/>
            </a:br>
            <a:r>
              <a:rPr lang="fi-FI" b="0" i="0" dirty="0">
                <a:solidFill>
                  <a:srgbClr val="333333"/>
                </a:solidFill>
                <a:effectLst/>
                <a:latin typeface="Arial" panose="020B0604020202020204" pitchFamily="34" charset="0"/>
              </a:rPr>
              <a:t>Useimmiten kuhunkin kohtaukseen mahtuu käsiteltäväksi yksi asia. </a:t>
            </a:r>
          </a:p>
          <a:p>
            <a:pPr marL="0" indent="0">
              <a:buNone/>
            </a:pPr>
            <a:endParaRPr lang="fi-FI" dirty="0">
              <a:solidFill>
                <a:srgbClr val="333333"/>
              </a:solidFill>
              <a:latin typeface="Arial" panose="020B0604020202020204" pitchFamily="34" charset="0"/>
            </a:endParaRPr>
          </a:p>
          <a:p>
            <a:pPr marL="0" indent="0">
              <a:buNone/>
            </a:pPr>
            <a:r>
              <a:rPr lang="fi-FI" b="0" i="0" dirty="0">
                <a:solidFill>
                  <a:srgbClr val="333333"/>
                </a:solidFill>
                <a:effectLst/>
                <a:latin typeface="Arial" panose="020B0604020202020204" pitchFamily="34" charset="0"/>
              </a:rPr>
              <a:t>Olipa se mikä tahansa, se tulee käsitellä selkeästi ja mielenkiintoisesti.</a:t>
            </a:r>
          </a:p>
          <a:p>
            <a:pPr marL="0" indent="0">
              <a:buNone/>
            </a:pPr>
            <a:br>
              <a:rPr lang="fi-FI" dirty="0"/>
            </a:br>
            <a:r>
              <a:rPr lang="fi-FI" b="0" i="0" dirty="0">
                <a:solidFill>
                  <a:srgbClr val="333333"/>
                </a:solidFill>
                <a:effectLst/>
                <a:latin typeface="Arial" panose="020B0604020202020204" pitchFamily="34" charset="0"/>
              </a:rPr>
              <a:t>Kohtauksen sisällön tulee herättää katsojan uteliaisuus: mitä tapahtuu seuraavaksi, tai miten se tapahtuu?</a:t>
            </a:r>
            <a:endParaRPr lang="fi-FI" dirty="0"/>
          </a:p>
        </p:txBody>
      </p:sp>
      <p:sp>
        <p:nvSpPr>
          <p:cNvPr id="4" name="Päivämäärän paikkamerkki 3">
            <a:extLst>
              <a:ext uri="{FF2B5EF4-FFF2-40B4-BE49-F238E27FC236}">
                <a16:creationId xmlns:a16="http://schemas.microsoft.com/office/drawing/2014/main" id="{DF0AC9D0-5519-430D-9458-6BCA3D2C5C45}"/>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37D79AE7-107C-492C-84E1-D68EBA5991B5}"/>
              </a:ext>
            </a:extLst>
          </p:cNvPr>
          <p:cNvSpPr>
            <a:spLocks noGrp="1"/>
          </p:cNvSpPr>
          <p:nvPr>
            <p:ph type="ftr" sz="quarter" idx="11"/>
          </p:nvPr>
        </p:nvSpPr>
        <p:spPr/>
        <p:txBody>
          <a:bodyPr/>
          <a:lstStyle/>
          <a:p>
            <a:pPr>
              <a:defRPr/>
            </a:pPr>
            <a:r>
              <a:rPr lang="en-US"/>
              <a:t>Kirjoita Paremmin &amp; AK Kustannus</a:t>
            </a:r>
          </a:p>
        </p:txBody>
      </p:sp>
    </p:spTree>
    <p:extLst>
      <p:ext uri="{BB962C8B-B14F-4D97-AF65-F5344CB8AC3E}">
        <p14:creationId xmlns:p14="http://schemas.microsoft.com/office/powerpoint/2010/main" val="4183456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F13B1-2768-4CF6-84B2-E95F7E69537C}"/>
              </a:ext>
            </a:extLst>
          </p:cNvPr>
          <p:cNvSpPr>
            <a:spLocks noGrp="1"/>
          </p:cNvSpPr>
          <p:nvPr>
            <p:ph type="title"/>
          </p:nvPr>
        </p:nvSpPr>
        <p:spPr/>
        <p:txBody>
          <a:bodyPr/>
          <a:lstStyle/>
          <a:p>
            <a:r>
              <a:rPr lang="fi-FI" dirty="0" err="1"/>
              <a:t>Treatment</a:t>
            </a:r>
            <a:endParaRPr lang="fi-FI" dirty="0"/>
          </a:p>
        </p:txBody>
      </p:sp>
      <p:sp>
        <p:nvSpPr>
          <p:cNvPr id="3" name="Sisällön paikkamerkki 2">
            <a:extLst>
              <a:ext uri="{FF2B5EF4-FFF2-40B4-BE49-F238E27FC236}">
                <a16:creationId xmlns:a16="http://schemas.microsoft.com/office/drawing/2014/main" id="{5DA321FA-4870-4EDB-A224-DE1064896F67}"/>
              </a:ext>
            </a:extLst>
          </p:cNvPr>
          <p:cNvSpPr>
            <a:spLocks noGrp="1"/>
          </p:cNvSpPr>
          <p:nvPr>
            <p:ph idx="1"/>
          </p:nvPr>
        </p:nvSpPr>
        <p:spPr/>
        <p:txBody>
          <a:bodyPr/>
          <a:lstStyle/>
          <a:p>
            <a:pPr marL="0" indent="0" algn="l" fontAlgn="base">
              <a:buNone/>
            </a:pPr>
            <a:r>
              <a:rPr lang="fi-FI" b="0" i="0" dirty="0" err="1">
                <a:solidFill>
                  <a:srgbClr val="333333"/>
                </a:solidFill>
                <a:effectLst/>
                <a:latin typeface="Arial" panose="020B0604020202020204" pitchFamily="34" charset="0"/>
              </a:rPr>
              <a:t>Treatment</a:t>
            </a:r>
            <a:r>
              <a:rPr lang="fi-FI" b="0" i="0" dirty="0">
                <a:solidFill>
                  <a:srgbClr val="333333"/>
                </a:solidFill>
                <a:effectLst/>
                <a:latin typeface="Arial" panose="020B0604020202020204" pitchFamily="34" charset="0"/>
              </a:rPr>
              <a:t> on käsikirjoituksen tapahtumaselostus preesensissä, proosamuotoon kirjoitettuna. Tarinan selkärangan muodostavat suuret käänteet, mutta </a:t>
            </a:r>
            <a:r>
              <a:rPr lang="fi-FI" b="0" i="0" dirty="0" err="1">
                <a:solidFill>
                  <a:srgbClr val="333333"/>
                </a:solidFill>
                <a:effectLst/>
                <a:latin typeface="Arial" panose="020B0604020202020204" pitchFamily="34" charset="0"/>
              </a:rPr>
              <a:t>treatmentissa</a:t>
            </a:r>
            <a:r>
              <a:rPr lang="fi-FI" b="0" i="0" dirty="0">
                <a:solidFill>
                  <a:srgbClr val="333333"/>
                </a:solidFill>
                <a:effectLst/>
                <a:latin typeface="Arial" panose="020B0604020202020204" pitchFamily="34" charset="0"/>
              </a:rPr>
              <a:t> tapahtumien kuvaus on synopsiksen tiivistystä yksityiskohtaisempaa. Se etenee kronologisesti ja antaa myös tarkemman toiminnankuvauksen kautta enemmän tilaa henkilöiden hahmottamiselle.</a:t>
            </a:r>
          </a:p>
          <a:p>
            <a:pPr marL="0" indent="0" algn="l" fontAlgn="base">
              <a:buNone/>
            </a:pPr>
            <a:endParaRPr lang="fi-FI" b="0" i="0" dirty="0">
              <a:solidFill>
                <a:srgbClr val="333333"/>
              </a:solidFill>
              <a:effectLst/>
              <a:latin typeface="Arial" panose="020B0604020202020204" pitchFamily="34" charset="0"/>
            </a:endParaRPr>
          </a:p>
          <a:p>
            <a:pPr marL="0" indent="0" algn="l" fontAlgn="base">
              <a:buNone/>
            </a:pPr>
            <a:r>
              <a:rPr lang="fi-FI" b="0" i="0" dirty="0" err="1">
                <a:solidFill>
                  <a:srgbClr val="333333"/>
                </a:solidFill>
                <a:effectLst/>
                <a:latin typeface="Arial" panose="020B0604020202020204" pitchFamily="34" charset="0"/>
              </a:rPr>
              <a:t>Treatment</a:t>
            </a:r>
            <a:r>
              <a:rPr lang="fi-FI" b="0" i="0" dirty="0">
                <a:solidFill>
                  <a:srgbClr val="333333"/>
                </a:solidFill>
                <a:effectLst/>
                <a:latin typeface="Arial" panose="020B0604020202020204" pitchFamily="34" charset="0"/>
              </a:rPr>
              <a:t> ei kuitenkaan esitä vielä kohtausjärjestystä vaan hahmottaa tarinan peruselementit, keskeiset henkilöt, heidän keskinäiset suhteensa sekä päämääränsä.</a:t>
            </a:r>
          </a:p>
          <a:p>
            <a:pPr marL="0" indent="0">
              <a:buNone/>
            </a:pPr>
            <a:endParaRPr lang="fi-FI" dirty="0"/>
          </a:p>
        </p:txBody>
      </p:sp>
      <p:sp>
        <p:nvSpPr>
          <p:cNvPr id="4" name="Päivämäärän paikkamerkki 3">
            <a:extLst>
              <a:ext uri="{FF2B5EF4-FFF2-40B4-BE49-F238E27FC236}">
                <a16:creationId xmlns:a16="http://schemas.microsoft.com/office/drawing/2014/main" id="{4F52FA5A-127F-4BD9-9530-BDEA868FE6FF}"/>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00992CC6-1ADD-407E-9F9D-C2372A444ACB}"/>
              </a:ext>
            </a:extLst>
          </p:cNvPr>
          <p:cNvSpPr>
            <a:spLocks noGrp="1"/>
          </p:cNvSpPr>
          <p:nvPr>
            <p:ph type="ftr" sz="quarter" idx="11"/>
          </p:nvPr>
        </p:nvSpPr>
        <p:spPr/>
        <p:txBody>
          <a:bodyPr/>
          <a:lstStyle/>
          <a:p>
            <a:pPr>
              <a:defRPr/>
            </a:pPr>
            <a:r>
              <a:rPr lang="en-US"/>
              <a:t>Kirjoita Paremmin &amp; AK Kustannus</a:t>
            </a:r>
          </a:p>
        </p:txBody>
      </p:sp>
    </p:spTree>
    <p:extLst>
      <p:ext uri="{BB962C8B-B14F-4D97-AF65-F5344CB8AC3E}">
        <p14:creationId xmlns:p14="http://schemas.microsoft.com/office/powerpoint/2010/main" val="3858910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D4ED6-272A-4CF6-8C2C-F3CDDAB7CAFD}"/>
              </a:ext>
            </a:extLst>
          </p:cNvPr>
          <p:cNvSpPr>
            <a:spLocks noGrp="1"/>
          </p:cNvSpPr>
          <p:nvPr>
            <p:ph type="title"/>
          </p:nvPr>
        </p:nvSpPr>
        <p:spPr/>
        <p:txBody>
          <a:bodyPr/>
          <a:lstStyle/>
          <a:p>
            <a:r>
              <a:rPr lang="fi-FI" dirty="0"/>
              <a:t>Esimerkki: </a:t>
            </a:r>
            <a:r>
              <a:rPr lang="fi-FI" dirty="0" err="1"/>
              <a:t>Thelma</a:t>
            </a:r>
            <a:r>
              <a:rPr lang="fi-FI" dirty="0"/>
              <a:t> ja Louise</a:t>
            </a:r>
          </a:p>
        </p:txBody>
      </p:sp>
      <p:sp>
        <p:nvSpPr>
          <p:cNvPr id="3" name="Sisällön paikkamerkki 2">
            <a:extLst>
              <a:ext uri="{FF2B5EF4-FFF2-40B4-BE49-F238E27FC236}">
                <a16:creationId xmlns:a16="http://schemas.microsoft.com/office/drawing/2014/main" id="{6A3FF38A-6688-4699-9D1F-4116CCA71CC8}"/>
              </a:ext>
            </a:extLst>
          </p:cNvPr>
          <p:cNvSpPr>
            <a:spLocks noGrp="1"/>
          </p:cNvSpPr>
          <p:nvPr>
            <p:ph idx="1"/>
          </p:nvPr>
        </p:nvSpPr>
        <p:spPr>
          <a:xfrm>
            <a:off x="323528" y="1340768"/>
            <a:ext cx="8191822" cy="4836195"/>
          </a:xfrm>
        </p:spPr>
        <p:txBody>
          <a:bodyPr>
            <a:normAutofit lnSpcReduction="10000"/>
          </a:bodyPr>
          <a:lstStyle/>
          <a:p>
            <a:pPr marL="0" indent="0" algn="l" fontAlgn="base">
              <a:buNone/>
            </a:pPr>
            <a:endParaRPr lang="fi-FI" b="0" i="0" dirty="0">
              <a:solidFill>
                <a:srgbClr val="333333"/>
              </a:solidFill>
              <a:effectLst/>
              <a:latin typeface="Arial" panose="020B0604020202020204" pitchFamily="34" charset="0"/>
            </a:endParaRPr>
          </a:p>
          <a:p>
            <a:pPr marL="0" indent="0" algn="l" fontAlgn="base">
              <a:buNone/>
            </a:pPr>
            <a:r>
              <a:rPr lang="fi-FI" b="0" i="0" dirty="0">
                <a:solidFill>
                  <a:srgbClr val="333333"/>
                </a:solidFill>
                <a:effectLst/>
                <a:latin typeface="Arial" panose="020B0604020202020204" pitchFamily="34" charset="0"/>
              </a:rPr>
              <a:t>Alkusysäys: Louise houkuttelee </a:t>
            </a:r>
            <a:r>
              <a:rPr lang="fi-FI" b="0" i="0" dirty="0" err="1">
                <a:solidFill>
                  <a:srgbClr val="333333"/>
                </a:solidFill>
                <a:effectLst/>
                <a:latin typeface="Arial" panose="020B0604020202020204" pitchFamily="34" charset="0"/>
              </a:rPr>
              <a:t>Thelman</a:t>
            </a:r>
            <a:r>
              <a:rPr lang="fi-FI" b="0" i="0" dirty="0">
                <a:solidFill>
                  <a:srgbClr val="333333"/>
                </a:solidFill>
                <a:effectLst/>
                <a:latin typeface="Arial" panose="020B0604020202020204" pitchFamily="34" charset="0"/>
              </a:rPr>
              <a:t> mukaansa kalastusretkelle</a:t>
            </a:r>
          </a:p>
          <a:p>
            <a:pPr marL="0" indent="0" algn="l" fontAlgn="base">
              <a:buNone/>
            </a:pPr>
            <a:endParaRPr lang="fi-FI" b="0" i="0" dirty="0">
              <a:solidFill>
                <a:srgbClr val="333333"/>
              </a:solidFill>
              <a:effectLst/>
              <a:latin typeface="Arial" panose="020B0604020202020204" pitchFamily="34" charset="0"/>
            </a:endParaRPr>
          </a:p>
          <a:p>
            <a:pPr marL="0" indent="0" algn="l" fontAlgn="base">
              <a:buNone/>
            </a:pPr>
            <a:r>
              <a:rPr lang="fi-FI" b="0" i="0" dirty="0">
                <a:solidFill>
                  <a:srgbClr val="333333"/>
                </a:solidFill>
                <a:effectLst/>
                <a:latin typeface="Arial" panose="020B0604020202020204" pitchFamily="34" charset="0"/>
              </a:rPr>
              <a:t>Käänne 1:  Louise ampuu </a:t>
            </a:r>
            <a:r>
              <a:rPr lang="fi-FI" b="0" i="0" dirty="0" err="1">
                <a:solidFill>
                  <a:srgbClr val="333333"/>
                </a:solidFill>
                <a:effectLst/>
                <a:latin typeface="Arial" panose="020B0604020202020204" pitchFamily="34" charset="0"/>
              </a:rPr>
              <a:t>Thelman</a:t>
            </a:r>
            <a:r>
              <a:rPr lang="fi-FI" b="0" i="0" dirty="0">
                <a:solidFill>
                  <a:srgbClr val="333333"/>
                </a:solidFill>
                <a:effectLst/>
                <a:latin typeface="Arial" panose="020B0604020202020204" pitchFamily="34" charset="0"/>
              </a:rPr>
              <a:t> raiskaajan hengiltä</a:t>
            </a:r>
          </a:p>
          <a:p>
            <a:pPr marL="0" indent="0" algn="l" fontAlgn="base">
              <a:buNone/>
            </a:pPr>
            <a:endParaRPr lang="fi-FI" b="0" i="0" dirty="0">
              <a:solidFill>
                <a:srgbClr val="333333"/>
              </a:solidFill>
              <a:effectLst/>
              <a:latin typeface="Arial" panose="020B0604020202020204" pitchFamily="34" charset="0"/>
            </a:endParaRPr>
          </a:p>
          <a:p>
            <a:pPr marL="0" indent="0" algn="l" fontAlgn="base">
              <a:buNone/>
            </a:pPr>
            <a:r>
              <a:rPr lang="fi-FI" b="0" i="0" dirty="0" err="1">
                <a:solidFill>
                  <a:srgbClr val="333333"/>
                </a:solidFill>
                <a:effectLst/>
                <a:latin typeface="Arial" panose="020B0604020202020204" pitchFamily="34" charset="0"/>
              </a:rPr>
              <a:t>Midpoint</a:t>
            </a:r>
            <a:r>
              <a:rPr lang="fi-FI" b="0" i="0" dirty="0">
                <a:solidFill>
                  <a:srgbClr val="333333"/>
                </a:solidFill>
                <a:effectLst/>
                <a:latin typeface="Arial" panose="020B0604020202020204" pitchFamily="34" charset="0"/>
              </a:rPr>
              <a:t>: Louise jättää poikaystävänsä Jimmyn</a:t>
            </a:r>
          </a:p>
          <a:p>
            <a:pPr marL="0" indent="0" algn="l" fontAlgn="base">
              <a:buNone/>
            </a:pPr>
            <a:endParaRPr lang="fi-FI" b="0" i="0" dirty="0">
              <a:solidFill>
                <a:srgbClr val="333333"/>
              </a:solidFill>
              <a:effectLst/>
              <a:latin typeface="Arial" panose="020B0604020202020204" pitchFamily="34" charset="0"/>
            </a:endParaRPr>
          </a:p>
          <a:p>
            <a:pPr marL="0" indent="0" algn="l" fontAlgn="base">
              <a:buNone/>
            </a:pPr>
            <a:r>
              <a:rPr lang="fi-FI" b="0" i="0" dirty="0">
                <a:solidFill>
                  <a:srgbClr val="333333"/>
                </a:solidFill>
                <a:effectLst/>
                <a:latin typeface="Arial" panose="020B0604020202020204" pitchFamily="34" charset="0"/>
              </a:rPr>
              <a:t>Käänne 2: Poliisin onnistuu jäljittää naiset puhelun avulla.</a:t>
            </a:r>
          </a:p>
          <a:p>
            <a:pPr marL="0" indent="0" algn="l" fontAlgn="base">
              <a:buNone/>
            </a:pPr>
            <a:endParaRPr lang="fi-FI" b="0" i="0" dirty="0">
              <a:solidFill>
                <a:srgbClr val="333333"/>
              </a:solidFill>
              <a:effectLst/>
              <a:latin typeface="Arial" panose="020B0604020202020204" pitchFamily="34" charset="0"/>
            </a:endParaRPr>
          </a:p>
          <a:p>
            <a:pPr marL="0" indent="0" algn="l" fontAlgn="base">
              <a:buNone/>
            </a:pPr>
            <a:r>
              <a:rPr lang="fi-FI" b="0" i="0" dirty="0">
                <a:solidFill>
                  <a:srgbClr val="333333"/>
                </a:solidFill>
                <a:effectLst/>
                <a:latin typeface="Arial" panose="020B0604020202020204" pitchFamily="34" charset="0"/>
              </a:rPr>
              <a:t>Kliimaksi: </a:t>
            </a:r>
            <a:r>
              <a:rPr lang="fi-FI" b="0" i="0" dirty="0" err="1">
                <a:solidFill>
                  <a:srgbClr val="333333"/>
                </a:solidFill>
                <a:effectLst/>
                <a:latin typeface="Arial" panose="020B0604020202020204" pitchFamily="34" charset="0"/>
              </a:rPr>
              <a:t>Thelma</a:t>
            </a:r>
            <a:r>
              <a:rPr lang="fi-FI" b="0" i="0" dirty="0">
                <a:solidFill>
                  <a:srgbClr val="333333"/>
                </a:solidFill>
                <a:effectLst/>
                <a:latin typeface="Arial" panose="020B0604020202020204" pitchFamily="34" charset="0"/>
              </a:rPr>
              <a:t> ja Louise sananmukaisesti rotkon reunalla Grand </a:t>
            </a:r>
            <a:r>
              <a:rPr lang="fi-FI" b="0" i="0" dirty="0" err="1">
                <a:solidFill>
                  <a:srgbClr val="333333"/>
                </a:solidFill>
                <a:effectLst/>
                <a:latin typeface="Arial" panose="020B0604020202020204" pitchFamily="34" charset="0"/>
              </a:rPr>
              <a:t>Canyonissa</a:t>
            </a:r>
            <a:endParaRPr lang="fi-FI" b="0" i="0" dirty="0">
              <a:solidFill>
                <a:srgbClr val="333333"/>
              </a:solidFill>
              <a:effectLst/>
              <a:latin typeface="Arial" panose="020B0604020202020204" pitchFamily="34" charset="0"/>
            </a:endParaRPr>
          </a:p>
          <a:p>
            <a:pPr marL="0" indent="0" algn="l" fontAlgn="base">
              <a:buNone/>
            </a:pPr>
            <a:endParaRPr lang="fi-FI" b="0" i="0" dirty="0">
              <a:solidFill>
                <a:srgbClr val="333333"/>
              </a:solidFill>
              <a:effectLst/>
              <a:latin typeface="Arial" panose="020B0604020202020204" pitchFamily="34" charset="0"/>
            </a:endParaRPr>
          </a:p>
          <a:p>
            <a:pPr marL="0" indent="0" algn="l" fontAlgn="base">
              <a:buNone/>
            </a:pPr>
            <a:r>
              <a:rPr lang="fi-FI" b="0" i="0" dirty="0">
                <a:solidFill>
                  <a:srgbClr val="333333"/>
                </a:solidFill>
                <a:effectLst/>
                <a:latin typeface="Arial" panose="020B0604020202020204" pitchFamily="34" charset="0"/>
              </a:rPr>
              <a:t>Ratkaisu: Naiset valitsevat vapauden – kuoleman kautta</a:t>
            </a:r>
          </a:p>
          <a:p>
            <a:pPr marL="0" indent="0">
              <a:buNone/>
            </a:pPr>
            <a:endParaRPr lang="fi-FI" dirty="0"/>
          </a:p>
        </p:txBody>
      </p:sp>
      <p:sp>
        <p:nvSpPr>
          <p:cNvPr id="4" name="Päivämäärän paikkamerkki 3">
            <a:extLst>
              <a:ext uri="{FF2B5EF4-FFF2-40B4-BE49-F238E27FC236}">
                <a16:creationId xmlns:a16="http://schemas.microsoft.com/office/drawing/2014/main" id="{3CACDA3C-0261-4F4A-8F34-DB7DADA7E0BD}"/>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4186E887-F570-4607-B188-6B85BD601FC1}"/>
              </a:ext>
            </a:extLst>
          </p:cNvPr>
          <p:cNvSpPr>
            <a:spLocks noGrp="1"/>
          </p:cNvSpPr>
          <p:nvPr>
            <p:ph type="ftr" sz="quarter" idx="11"/>
          </p:nvPr>
        </p:nvSpPr>
        <p:spPr/>
        <p:txBody>
          <a:bodyPr/>
          <a:lstStyle/>
          <a:p>
            <a:pPr>
              <a:defRPr/>
            </a:pPr>
            <a:r>
              <a:rPr lang="en-US"/>
              <a:t>Kirjoita Paremmin &amp; AK Kustannus</a:t>
            </a:r>
          </a:p>
        </p:txBody>
      </p:sp>
    </p:spTree>
    <p:extLst>
      <p:ext uri="{BB962C8B-B14F-4D97-AF65-F5344CB8AC3E}">
        <p14:creationId xmlns:p14="http://schemas.microsoft.com/office/powerpoint/2010/main" val="1660773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42183E-E0E5-48A0-80B2-DEA83A911193}"/>
              </a:ext>
            </a:extLst>
          </p:cNvPr>
          <p:cNvSpPr>
            <a:spLocks noGrp="1"/>
          </p:cNvSpPr>
          <p:nvPr>
            <p:ph type="title"/>
          </p:nvPr>
        </p:nvSpPr>
        <p:spPr>
          <a:xfrm>
            <a:off x="628650" y="365127"/>
            <a:ext cx="7886700" cy="831626"/>
          </a:xfrm>
        </p:spPr>
        <p:txBody>
          <a:bodyPr/>
          <a:lstStyle/>
          <a:p>
            <a:r>
              <a:rPr lang="fi-FI" dirty="0"/>
              <a:t>Henkilöt</a:t>
            </a:r>
          </a:p>
        </p:txBody>
      </p:sp>
      <p:sp>
        <p:nvSpPr>
          <p:cNvPr id="3" name="Sisällön paikkamerkki 2">
            <a:extLst>
              <a:ext uri="{FF2B5EF4-FFF2-40B4-BE49-F238E27FC236}">
                <a16:creationId xmlns:a16="http://schemas.microsoft.com/office/drawing/2014/main" id="{3B7B76BE-2E4A-4421-A0BF-153A2C4A761C}"/>
              </a:ext>
            </a:extLst>
          </p:cNvPr>
          <p:cNvSpPr>
            <a:spLocks noGrp="1"/>
          </p:cNvSpPr>
          <p:nvPr>
            <p:ph idx="1"/>
          </p:nvPr>
        </p:nvSpPr>
        <p:spPr>
          <a:xfrm>
            <a:off x="467544" y="1196753"/>
            <a:ext cx="8047806" cy="4980210"/>
          </a:xfrm>
        </p:spPr>
        <p:txBody>
          <a:bodyPr>
            <a:normAutofit fontScale="92500"/>
          </a:bodyPr>
          <a:lstStyle/>
          <a:p>
            <a:pPr marL="0" indent="0" algn="l" fontAlgn="base">
              <a:buNone/>
            </a:pPr>
            <a:r>
              <a:rPr lang="fi-FI" b="1" i="0" dirty="0">
                <a:solidFill>
                  <a:srgbClr val="333333"/>
                </a:solidFill>
                <a:effectLst/>
                <a:latin typeface="Arial" panose="020B0604020202020204" pitchFamily="34" charset="0"/>
              </a:rPr>
              <a:t>Päähenkilö</a:t>
            </a:r>
            <a:r>
              <a:rPr lang="fi-FI" b="0" i="0" dirty="0">
                <a:solidFill>
                  <a:srgbClr val="333333"/>
                </a:solidFill>
                <a:effectLst/>
                <a:latin typeface="Arial" panose="020B0604020202020204" pitchFamily="34" charset="0"/>
              </a:rPr>
              <a:t> – toimii saavuttaakseen tavoitteensa, kohtaa esteitä ja joutuu tahtoen tai tahtomattaan konfliktitilanteisiin.</a:t>
            </a:r>
          </a:p>
          <a:p>
            <a:pPr marL="0" indent="0" algn="l" fontAlgn="base">
              <a:buNone/>
            </a:pPr>
            <a:r>
              <a:rPr lang="fi-FI" b="1" i="0" dirty="0">
                <a:solidFill>
                  <a:srgbClr val="333333"/>
                </a:solidFill>
                <a:effectLst/>
                <a:latin typeface="Arial" panose="020B0604020202020204" pitchFamily="34" charset="0"/>
              </a:rPr>
              <a:t>Vastustaja</a:t>
            </a:r>
            <a:r>
              <a:rPr lang="fi-FI" b="0" i="0" dirty="0">
                <a:solidFill>
                  <a:srgbClr val="333333"/>
                </a:solidFill>
                <a:effectLst/>
                <a:latin typeface="Arial" panose="020B0604020202020204" pitchFamily="34" charset="0"/>
              </a:rPr>
              <a:t> – tahdonsuunta päinvastainen päähenkilön kanssa. Huom. vastavoima ei ole välttämättä henkilö. Se voi olla myös henkilön päänsisäinen este, ulkoinen olosuhde tms.</a:t>
            </a:r>
          </a:p>
          <a:p>
            <a:pPr marL="0" indent="0" algn="l" fontAlgn="base">
              <a:buNone/>
            </a:pPr>
            <a:r>
              <a:rPr lang="fi-FI" b="1" i="0" dirty="0">
                <a:solidFill>
                  <a:srgbClr val="333333"/>
                </a:solidFill>
                <a:effectLst/>
                <a:latin typeface="Arial" panose="020B0604020202020204" pitchFamily="34" charset="0"/>
              </a:rPr>
              <a:t>Keskeiset henkilöt</a:t>
            </a:r>
            <a:r>
              <a:rPr lang="fi-FI" b="0" i="0" dirty="0">
                <a:solidFill>
                  <a:srgbClr val="333333"/>
                </a:solidFill>
                <a:effectLst/>
                <a:latin typeface="Arial" panose="020B0604020202020204" pitchFamily="34" charset="0"/>
              </a:rPr>
              <a:t> – rakenna yhtä huolellisesti kuin päähenkilö, mutta muista, että keskeiset henkilöt ovat alisteisia päähenkilölle ja tarinalle.</a:t>
            </a:r>
          </a:p>
          <a:p>
            <a:pPr marL="0" indent="0" algn="l" fontAlgn="base">
              <a:buNone/>
            </a:pPr>
            <a:r>
              <a:rPr lang="fi-FI" b="1" i="0" dirty="0">
                <a:solidFill>
                  <a:srgbClr val="333333"/>
                </a:solidFill>
                <a:effectLst/>
                <a:latin typeface="Arial" panose="020B0604020202020204" pitchFamily="34" charset="0"/>
              </a:rPr>
              <a:t>Sivuhenkilöt</a:t>
            </a:r>
            <a:r>
              <a:rPr lang="fi-FI" b="0" i="0" dirty="0">
                <a:solidFill>
                  <a:srgbClr val="333333"/>
                </a:solidFill>
                <a:effectLst/>
                <a:latin typeface="Arial" panose="020B0604020202020204" pitchFamily="34" charset="0"/>
              </a:rPr>
              <a:t> -  mikäli he eivät ole päähenkilön ja tarinan kannalta tarpeellisia, he eivät kuulu samaan tarinaan.</a:t>
            </a:r>
          </a:p>
          <a:p>
            <a:pPr marL="0" indent="0" algn="l" fontAlgn="base">
              <a:buNone/>
            </a:pPr>
            <a:endParaRPr lang="fi-FI" dirty="0">
              <a:solidFill>
                <a:srgbClr val="333333"/>
              </a:solidFill>
              <a:latin typeface="Arial" panose="020B0604020202020204" pitchFamily="34" charset="0"/>
            </a:endParaRPr>
          </a:p>
          <a:p>
            <a:pPr marL="0" indent="0" algn="l" fontAlgn="base">
              <a:buNone/>
            </a:pPr>
            <a:r>
              <a:rPr lang="fi-FI" b="1" i="0" dirty="0">
                <a:effectLst/>
                <a:latin typeface="Arial" panose="020B0604020202020204" pitchFamily="34" charset="0"/>
              </a:rPr>
              <a:t>Valmis henkilögalleria? </a:t>
            </a:r>
          </a:p>
          <a:p>
            <a:pPr marL="0" indent="0" algn="l" fontAlgn="base">
              <a:buNone/>
            </a:pPr>
            <a:r>
              <a:rPr lang="fi-FI" b="1" i="0" dirty="0">
                <a:effectLst/>
                <a:latin typeface="Arial" panose="020B0604020202020204" pitchFamily="34" charset="0"/>
                <a:hlinkClick r:id="rId2"/>
              </a:rPr>
              <a:t>https://www.akkustannus.com/luova-kirjoittaminen/millainen-on-henkilosi-ydinmina-kirjoita-paremmin-ja-uskottavammin/</a:t>
            </a:r>
            <a:endParaRPr lang="fi-FI" b="1" i="0" dirty="0">
              <a:effectLst/>
              <a:latin typeface="Arial" panose="020B0604020202020204" pitchFamily="34" charset="0"/>
            </a:endParaRPr>
          </a:p>
          <a:p>
            <a:pPr marL="0" indent="0" algn="l" fontAlgn="base">
              <a:buNone/>
            </a:pPr>
            <a:endParaRPr lang="fi-FI" b="1" i="0" dirty="0">
              <a:effectLst/>
              <a:latin typeface="Arial" panose="020B0604020202020204" pitchFamily="34" charset="0"/>
            </a:endParaRPr>
          </a:p>
          <a:p>
            <a:pPr marL="0" indent="0" algn="l" fontAlgn="base">
              <a:buNone/>
            </a:pPr>
            <a:r>
              <a:rPr lang="fi-FI" b="0" i="0" dirty="0">
                <a:solidFill>
                  <a:srgbClr val="333333"/>
                </a:solidFill>
                <a:effectLst/>
                <a:latin typeface="Arial" panose="020B0604020202020204" pitchFamily="34" charset="0"/>
              </a:rPr>
              <a:t> </a:t>
            </a:r>
          </a:p>
        </p:txBody>
      </p:sp>
      <p:sp>
        <p:nvSpPr>
          <p:cNvPr id="4" name="Päivämäärän paikkamerkki 3">
            <a:extLst>
              <a:ext uri="{FF2B5EF4-FFF2-40B4-BE49-F238E27FC236}">
                <a16:creationId xmlns:a16="http://schemas.microsoft.com/office/drawing/2014/main" id="{DBD36FB8-98AD-4A9C-B4F8-05B5786A0E54}"/>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7C6ABCB3-CA79-4352-B503-5E4EEE66AA27}"/>
              </a:ext>
            </a:extLst>
          </p:cNvPr>
          <p:cNvSpPr>
            <a:spLocks noGrp="1"/>
          </p:cNvSpPr>
          <p:nvPr>
            <p:ph type="ftr" sz="quarter" idx="11"/>
          </p:nvPr>
        </p:nvSpPr>
        <p:spPr/>
        <p:txBody>
          <a:bodyPr/>
          <a:lstStyle/>
          <a:p>
            <a:pPr>
              <a:defRPr/>
            </a:pPr>
            <a:r>
              <a:rPr lang="en-US"/>
              <a:t>Kirjoita Paremmin &amp; AK Kustannus</a:t>
            </a:r>
          </a:p>
        </p:txBody>
      </p:sp>
    </p:spTree>
    <p:extLst>
      <p:ext uri="{BB962C8B-B14F-4D97-AF65-F5344CB8AC3E}">
        <p14:creationId xmlns:p14="http://schemas.microsoft.com/office/powerpoint/2010/main" val="355291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0A7BFDB-88BD-4A81-95F1-455E1C56962C}"/>
              </a:ext>
            </a:extLst>
          </p:cNvPr>
          <p:cNvSpPr>
            <a:spLocks noGrp="1"/>
          </p:cNvSpPr>
          <p:nvPr>
            <p:ph type="dt" sz="half" idx="10"/>
          </p:nvPr>
        </p:nvSpPr>
        <p:spPr/>
        <p:txBody>
          <a:bodyPr/>
          <a:lstStyle/>
          <a:p>
            <a:pPr>
              <a:defRPr/>
            </a:pPr>
            <a:fld id="{55DDBB69-344D-4A9C-BAFB-C59FF30A21B2}" type="datetime1">
              <a:rPr lang="fi-FI" smtClean="0"/>
              <a:t>15.3.2021</a:t>
            </a:fld>
            <a:endParaRPr lang="en-US"/>
          </a:p>
        </p:txBody>
      </p:sp>
      <p:sp>
        <p:nvSpPr>
          <p:cNvPr id="3" name="Alatunnisteen paikkamerkki 2">
            <a:extLst>
              <a:ext uri="{FF2B5EF4-FFF2-40B4-BE49-F238E27FC236}">
                <a16:creationId xmlns:a16="http://schemas.microsoft.com/office/drawing/2014/main" id="{46F8D4BA-C533-4317-A54B-38A1C2C13B27}"/>
              </a:ext>
            </a:extLst>
          </p:cNvPr>
          <p:cNvSpPr>
            <a:spLocks noGrp="1"/>
          </p:cNvSpPr>
          <p:nvPr>
            <p:ph type="ftr" sz="quarter" idx="11"/>
          </p:nvPr>
        </p:nvSpPr>
        <p:spPr/>
        <p:txBody>
          <a:bodyPr/>
          <a:lstStyle/>
          <a:p>
            <a:pPr>
              <a:defRPr/>
            </a:pPr>
            <a:r>
              <a:rPr lang="en-US"/>
              <a:t>Kirjoita Paremmin &amp; AK Kustannus</a:t>
            </a:r>
          </a:p>
        </p:txBody>
      </p:sp>
      <p:pic>
        <p:nvPicPr>
          <p:cNvPr id="1026" name="Picture 2" descr="kirjoita dialogia">
            <a:extLst>
              <a:ext uri="{FF2B5EF4-FFF2-40B4-BE49-F238E27FC236}">
                <a16:creationId xmlns:a16="http://schemas.microsoft.com/office/drawing/2014/main" id="{F3F93CAF-AAEA-4087-8686-1C3B12035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936" y="500050"/>
            <a:ext cx="5975426" cy="398569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3428CCD3-27E7-47B6-B835-6A930273517D}"/>
              </a:ext>
            </a:extLst>
          </p:cNvPr>
          <p:cNvSpPr txBox="1"/>
          <p:nvPr/>
        </p:nvSpPr>
        <p:spPr>
          <a:xfrm>
            <a:off x="899592" y="5085184"/>
            <a:ext cx="7920880" cy="923330"/>
          </a:xfrm>
          <a:prstGeom prst="rect">
            <a:avLst/>
          </a:prstGeom>
          <a:noFill/>
        </p:spPr>
        <p:txBody>
          <a:bodyPr wrap="square" rtlCol="0">
            <a:spAutoFit/>
          </a:bodyPr>
          <a:lstStyle/>
          <a:p>
            <a:r>
              <a:rPr lang="fi-FI" dirty="0">
                <a:hlinkClick r:id="rId3"/>
              </a:rPr>
              <a:t>https://www.akkustannus.com/luova-kirjoittaminen/miten-dialogi-kirjoitetaan/</a:t>
            </a:r>
            <a:endParaRPr lang="fi-FI" dirty="0"/>
          </a:p>
          <a:p>
            <a:endParaRPr lang="fi-FI" dirty="0"/>
          </a:p>
          <a:p>
            <a:endParaRPr lang="fi-FI" dirty="0"/>
          </a:p>
        </p:txBody>
      </p:sp>
    </p:spTree>
    <p:extLst>
      <p:ext uri="{BB962C8B-B14F-4D97-AF65-F5344CB8AC3E}">
        <p14:creationId xmlns:p14="http://schemas.microsoft.com/office/powerpoint/2010/main" val="682853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A489DC-FFBF-4E18-B5BD-1FFD5F303AD1}"/>
              </a:ext>
            </a:extLst>
          </p:cNvPr>
          <p:cNvSpPr>
            <a:spLocks noGrp="1"/>
          </p:cNvSpPr>
          <p:nvPr>
            <p:ph type="title"/>
          </p:nvPr>
        </p:nvSpPr>
        <p:spPr/>
        <p:txBody>
          <a:bodyPr/>
          <a:lstStyle/>
          <a:p>
            <a:r>
              <a:rPr lang="fi-FI" dirty="0"/>
              <a:t>Tarjoa draamakäsikirjoitustasi </a:t>
            </a:r>
            <a:r>
              <a:rPr lang="fi-FI" dirty="0" err="1"/>
              <a:t>YLElle</a:t>
            </a:r>
            <a:r>
              <a:rPr lang="fi-FI" dirty="0"/>
              <a:t>!</a:t>
            </a:r>
          </a:p>
        </p:txBody>
      </p:sp>
      <p:sp>
        <p:nvSpPr>
          <p:cNvPr id="3" name="Sisällön paikkamerkki 2">
            <a:extLst>
              <a:ext uri="{FF2B5EF4-FFF2-40B4-BE49-F238E27FC236}">
                <a16:creationId xmlns:a16="http://schemas.microsoft.com/office/drawing/2014/main" id="{D10DB299-B5D8-431A-9316-3EE30B0246F6}"/>
              </a:ext>
            </a:extLst>
          </p:cNvPr>
          <p:cNvSpPr>
            <a:spLocks noGrp="1"/>
          </p:cNvSpPr>
          <p:nvPr>
            <p:ph idx="1"/>
          </p:nvPr>
        </p:nvSpPr>
        <p:spPr/>
        <p:txBody>
          <a:bodyPr/>
          <a:lstStyle/>
          <a:p>
            <a:pPr marL="0" indent="0">
              <a:buNone/>
            </a:pPr>
            <a:endParaRPr lang="fi-FI" dirty="0"/>
          </a:p>
          <a:p>
            <a:pPr marL="0" indent="0">
              <a:buNone/>
            </a:pPr>
            <a:r>
              <a:rPr lang="fi-FI" sz="2800" dirty="0">
                <a:hlinkClick r:id="rId2"/>
              </a:rPr>
              <a:t>draama@yle.fi</a:t>
            </a:r>
            <a:endParaRPr lang="fi-FI" sz="2800" dirty="0"/>
          </a:p>
          <a:p>
            <a:pPr marL="0" indent="0">
              <a:buNone/>
            </a:pPr>
            <a:endParaRPr lang="fi-FI" sz="2800" dirty="0"/>
          </a:p>
        </p:txBody>
      </p:sp>
      <p:sp>
        <p:nvSpPr>
          <p:cNvPr id="4" name="Päivämäärän paikkamerkki 3">
            <a:extLst>
              <a:ext uri="{FF2B5EF4-FFF2-40B4-BE49-F238E27FC236}">
                <a16:creationId xmlns:a16="http://schemas.microsoft.com/office/drawing/2014/main" id="{0D9F95D9-54C2-4693-8E7D-2102BCA95FF3}"/>
              </a:ext>
            </a:extLst>
          </p:cNvPr>
          <p:cNvSpPr>
            <a:spLocks noGrp="1"/>
          </p:cNvSpPr>
          <p:nvPr>
            <p:ph type="dt" sz="half" idx="10"/>
          </p:nvPr>
        </p:nvSpPr>
        <p:spPr/>
        <p:txBody>
          <a:bodyPr/>
          <a:lstStyle/>
          <a:p>
            <a:pPr>
              <a:defRPr/>
            </a:pPr>
            <a:fld id="{5B2E12B7-F185-421D-A826-9CDB32F6D71D}" type="datetime1">
              <a:rPr lang="fi-FI" smtClean="0"/>
              <a:t>15.3.2021</a:t>
            </a:fld>
            <a:endParaRPr lang="en-US"/>
          </a:p>
        </p:txBody>
      </p:sp>
      <p:sp>
        <p:nvSpPr>
          <p:cNvPr id="5" name="Alatunnisteen paikkamerkki 4">
            <a:extLst>
              <a:ext uri="{FF2B5EF4-FFF2-40B4-BE49-F238E27FC236}">
                <a16:creationId xmlns:a16="http://schemas.microsoft.com/office/drawing/2014/main" id="{6351162D-B216-4ACF-9601-1B76F8AF1AD3}"/>
              </a:ext>
            </a:extLst>
          </p:cNvPr>
          <p:cNvSpPr>
            <a:spLocks noGrp="1"/>
          </p:cNvSpPr>
          <p:nvPr>
            <p:ph type="ftr" sz="quarter" idx="11"/>
          </p:nvPr>
        </p:nvSpPr>
        <p:spPr/>
        <p:txBody>
          <a:bodyPr/>
          <a:lstStyle/>
          <a:p>
            <a:pPr>
              <a:defRPr/>
            </a:pPr>
            <a:r>
              <a:rPr lang="en-US"/>
              <a:t>Kirjoita Paremmin &amp; AK Kustannus</a:t>
            </a:r>
          </a:p>
        </p:txBody>
      </p:sp>
    </p:spTree>
    <p:extLst>
      <p:ext uri="{BB962C8B-B14F-4D97-AF65-F5344CB8AC3E}">
        <p14:creationId xmlns:p14="http://schemas.microsoft.com/office/powerpoint/2010/main" val="2716120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584" y="131733"/>
            <a:ext cx="6912768" cy="560963"/>
          </a:xfrm>
          <a:ln>
            <a:miter lim="800000"/>
            <a:headEnd/>
            <a:tailEnd/>
          </a:ln>
        </p:spPr>
        <p:txBody>
          <a:bodyPr anchor="b">
            <a:normAutofit/>
            <a:scene3d>
              <a:camera prst="orthographicFront"/>
              <a:lightRig rig="soft" dir="t"/>
            </a:scene3d>
            <a:sp3d prstMaterial="softEdge">
              <a:bevelT w="25400" h="25400"/>
            </a:sp3d>
          </a:bodyPr>
          <a:lstStyle/>
          <a:p>
            <a:pPr algn="ctr" defTabSz="914400" eaLnBrk="1" fontAlgn="auto" hangingPunct="1">
              <a:spcAft>
                <a:spcPts val="0"/>
              </a:spcAft>
              <a:defRPr/>
            </a:pPr>
            <a:r>
              <a:rPr lang="fi-FI" sz="3200" dirty="0">
                <a:solidFill>
                  <a:schemeClr val="tx2"/>
                </a:solidFill>
                <a:effectLst>
                  <a:outerShdw blurRad="38100" dist="38100" dir="2700000" algn="tl">
                    <a:srgbClr val="000000">
                      <a:alpha val="43137"/>
                    </a:srgbClr>
                  </a:outerShdw>
                </a:effectLst>
              </a:rPr>
              <a:t>PSSST….</a:t>
            </a:r>
          </a:p>
        </p:txBody>
      </p:sp>
      <p:sp>
        <p:nvSpPr>
          <p:cNvPr id="4" name="Päivämäärän paikkamerkki 3"/>
          <p:cNvSpPr>
            <a:spLocks noGrp="1"/>
          </p:cNvSpPr>
          <p:nvPr>
            <p:ph type="dt" sz="half" idx="10"/>
          </p:nvPr>
        </p:nvSpPr>
        <p:spPr/>
        <p:txBody>
          <a:bodyPr/>
          <a:lstStyle/>
          <a:p>
            <a:pPr>
              <a:defRPr/>
            </a:pPr>
            <a:fld id="{3E88891E-E973-4CEE-AC95-5DA27846D636}" type="datetime1">
              <a:rPr lang="fi-FI" smtClean="0"/>
              <a:t>15.3.2021</a:t>
            </a:fld>
            <a:endParaRPr lang="en-US"/>
          </a:p>
        </p:txBody>
      </p:sp>
      <p:sp>
        <p:nvSpPr>
          <p:cNvPr id="3" name="Alatunnisteen paikkamerkki 2"/>
          <p:cNvSpPr>
            <a:spLocks noGrp="1"/>
          </p:cNvSpPr>
          <p:nvPr>
            <p:ph type="ftr" sz="quarter" idx="11"/>
          </p:nvPr>
        </p:nvSpPr>
        <p:spPr/>
        <p:txBody>
          <a:bodyPr/>
          <a:lstStyle/>
          <a:p>
            <a:pPr>
              <a:defRPr/>
            </a:pPr>
            <a:r>
              <a:rPr lang="en-US"/>
              <a:t>Kirjoita Paremmin &amp; AK Kustannus</a:t>
            </a:r>
            <a:endParaRPr lang="en-US" dirty="0"/>
          </a:p>
        </p:txBody>
      </p:sp>
      <p:pic>
        <p:nvPicPr>
          <p:cNvPr id="6" name="Sisällön paikkamerkki 5">
            <a:extLst>
              <a:ext uri="{FF2B5EF4-FFF2-40B4-BE49-F238E27FC236}">
                <a16:creationId xmlns:a16="http://schemas.microsoft.com/office/drawing/2014/main" id="{C460243D-B52A-4855-8908-7DF6E24CF7F0}"/>
              </a:ext>
            </a:extLst>
          </p:cNvPr>
          <p:cNvPicPr>
            <a:picLocks noGrp="1" noChangeAspect="1"/>
          </p:cNvPicPr>
          <p:nvPr>
            <p:ph idx="1"/>
          </p:nvPr>
        </p:nvPicPr>
        <p:blipFill>
          <a:blip r:embed="rId2"/>
          <a:stretch>
            <a:fillRect/>
          </a:stretch>
        </p:blipFill>
        <p:spPr>
          <a:xfrm>
            <a:off x="3028950" y="4584178"/>
            <a:ext cx="3263698" cy="836323"/>
          </a:xfrm>
          <a:prstGeom prst="rect">
            <a:avLst/>
          </a:prstGeom>
        </p:spPr>
      </p:pic>
      <p:sp>
        <p:nvSpPr>
          <p:cNvPr id="10" name="Tekstiruutu 9">
            <a:extLst>
              <a:ext uri="{FF2B5EF4-FFF2-40B4-BE49-F238E27FC236}">
                <a16:creationId xmlns:a16="http://schemas.microsoft.com/office/drawing/2014/main" id="{B7FB1399-C633-4F35-A0CB-E96A21DF8CA2}"/>
              </a:ext>
            </a:extLst>
          </p:cNvPr>
          <p:cNvSpPr txBox="1"/>
          <p:nvPr/>
        </p:nvSpPr>
        <p:spPr>
          <a:xfrm>
            <a:off x="512093" y="1437499"/>
            <a:ext cx="8119814" cy="2800767"/>
          </a:xfrm>
          <a:prstGeom prst="rect">
            <a:avLst/>
          </a:prstGeom>
          <a:noFill/>
        </p:spPr>
        <p:txBody>
          <a:bodyPr wrap="square" rtlCol="0">
            <a:spAutoFit/>
          </a:bodyPr>
          <a:lstStyle/>
          <a:p>
            <a:pPr algn="ctr"/>
            <a:r>
              <a:rPr lang="fi-FI" sz="2000" dirty="0">
                <a:latin typeface="Lucida Handwriting" panose="03010101010101010101" pitchFamily="66" charset="0"/>
              </a:rPr>
              <a:t>Olethan mukana maksuttomalla </a:t>
            </a:r>
          </a:p>
          <a:p>
            <a:pPr algn="ctr"/>
            <a:r>
              <a:rPr lang="fi-FI" sz="2000" dirty="0">
                <a:latin typeface="Lucida Handwriting" panose="03010101010101010101" pitchFamily="66" charset="0"/>
              </a:rPr>
              <a:t>luovan kirjoittamisen kurssillani?</a:t>
            </a:r>
          </a:p>
          <a:p>
            <a:pPr algn="ctr"/>
            <a:endParaRPr lang="fi-FI" sz="2000" dirty="0">
              <a:latin typeface="Lucida Handwriting" panose="03010101010101010101" pitchFamily="66" charset="0"/>
            </a:endParaRPr>
          </a:p>
          <a:p>
            <a:pPr algn="ctr"/>
            <a:endParaRPr lang="fi-FI" sz="2000" dirty="0">
              <a:latin typeface="Lucida Handwriting" panose="03010101010101010101" pitchFamily="66" charset="0"/>
            </a:endParaRPr>
          </a:p>
          <a:p>
            <a:endParaRPr lang="fi-FI" sz="2000" dirty="0">
              <a:latin typeface="Lucida Handwriting" panose="03010101010101010101" pitchFamily="66" charset="0"/>
            </a:endParaRPr>
          </a:p>
          <a:p>
            <a:pPr algn="ctr"/>
            <a:r>
              <a:rPr lang="fi-FI" sz="2000" dirty="0">
                <a:latin typeface="Lucida Handwriting" panose="03010101010101010101" pitchFamily="66" charset="0"/>
                <a:hlinkClick r:id="rId3"/>
              </a:rPr>
              <a:t>https://www.akkustannus.com/maksutonkurssi/</a:t>
            </a:r>
            <a:endParaRPr lang="fi-FI" sz="2000" dirty="0">
              <a:latin typeface="Lucida Handwriting" panose="03010101010101010101" pitchFamily="66" charset="0"/>
            </a:endParaRPr>
          </a:p>
          <a:p>
            <a:endParaRPr lang="fi-FI" sz="1400" dirty="0">
              <a:latin typeface="Lucida Handwriting" panose="03010101010101010101" pitchFamily="66" charset="0"/>
            </a:endParaRPr>
          </a:p>
          <a:p>
            <a:endParaRPr lang="fi-FI" sz="1400" dirty="0">
              <a:latin typeface="Lucida Handwriting" panose="03010101010101010101" pitchFamily="66" charset="0"/>
            </a:endParaRPr>
          </a:p>
          <a:p>
            <a:r>
              <a:rPr lang="fi-FI" sz="1400" dirty="0">
                <a:latin typeface="Lucida Handwriting" panose="03010101010101010101" pitchFamily="66" charset="0"/>
              </a:rPr>
              <a:t>		</a:t>
            </a:r>
          </a:p>
          <a:p>
            <a:r>
              <a:rPr lang="fi-FI" sz="1400" dirty="0">
                <a:latin typeface="Lucida Handwriting" panose="03010101010101010101" pitchFamily="66" charset="0"/>
              </a:rPr>
              <a:t>			</a:t>
            </a:r>
          </a:p>
        </p:txBody>
      </p:sp>
    </p:spTree>
    <p:extLst>
      <p:ext uri="{BB962C8B-B14F-4D97-AF65-F5344CB8AC3E}">
        <p14:creationId xmlns:p14="http://schemas.microsoft.com/office/powerpoint/2010/main" val="4264500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633439"/>
            <a:ext cx="8058150" cy="630850"/>
          </a:xfrm>
        </p:spPr>
        <p:txBody>
          <a:bodyPr>
            <a:normAutofit fontScale="90000"/>
          </a:bodyPr>
          <a:lstStyle/>
          <a:p>
            <a:r>
              <a:rPr lang="fi-FI" b="1" dirty="0"/>
              <a:t>              </a:t>
            </a:r>
            <a:br>
              <a:rPr lang="fi-FI" b="1" dirty="0"/>
            </a:br>
            <a:r>
              <a:rPr lang="fi-FI" b="1" dirty="0" err="1"/>
              <a:t>TärppiTallenteet</a:t>
            </a:r>
            <a:br>
              <a:rPr lang="fi-FI" b="1" dirty="0">
                <a:sym typeface="Wingdings" panose="05000000000000000000" pitchFamily="2" charset="2"/>
              </a:rPr>
            </a:br>
            <a:endParaRPr lang="fi-FI" b="1" dirty="0"/>
          </a:p>
        </p:txBody>
      </p:sp>
      <p:sp>
        <p:nvSpPr>
          <p:cNvPr id="63491" name="Rectangle 3"/>
          <p:cNvSpPr>
            <a:spLocks noGrp="1" noChangeArrowheads="1"/>
          </p:cNvSpPr>
          <p:nvPr>
            <p:ph type="body" idx="1"/>
          </p:nvPr>
        </p:nvSpPr>
        <p:spPr>
          <a:xfrm>
            <a:off x="457200" y="1268760"/>
            <a:ext cx="8507288" cy="4857403"/>
          </a:xfrm>
        </p:spPr>
        <p:txBody>
          <a:bodyPr>
            <a:normAutofit/>
          </a:bodyPr>
          <a:lstStyle/>
          <a:p>
            <a:pPr marL="342900" lvl="1" indent="0">
              <a:buNone/>
            </a:pPr>
            <a:endParaRPr lang="fi-FI" sz="2800" dirty="0"/>
          </a:p>
          <a:p>
            <a:pPr marL="342900" lvl="1" indent="0">
              <a:buNone/>
            </a:pPr>
            <a:endParaRPr lang="fi-FI" sz="3200" dirty="0"/>
          </a:p>
          <a:p>
            <a:pPr marL="342900" lvl="1" indent="0">
              <a:buNone/>
            </a:pPr>
            <a:endParaRPr lang="fi-FI" sz="3200" dirty="0"/>
          </a:p>
          <a:p>
            <a:pPr marL="342900" lvl="1" indent="0">
              <a:buNone/>
            </a:pPr>
            <a:endParaRPr lang="fi-FI" sz="3200" dirty="0">
              <a:sym typeface="Wingdings" panose="05000000000000000000" pitchFamily="2" charset="2"/>
            </a:endParaRPr>
          </a:p>
          <a:p>
            <a:pPr marL="342900" lvl="1" indent="0">
              <a:buNone/>
            </a:pPr>
            <a:endParaRPr lang="fi-FI" sz="3200" dirty="0">
              <a:sym typeface="Wingdings" panose="05000000000000000000" pitchFamily="2" charset="2"/>
            </a:endParaRPr>
          </a:p>
        </p:txBody>
      </p:sp>
      <p:sp>
        <p:nvSpPr>
          <p:cNvPr id="8" name="Päivämäärän paikkamerkki 7"/>
          <p:cNvSpPr>
            <a:spLocks noGrp="1"/>
          </p:cNvSpPr>
          <p:nvPr>
            <p:ph type="dt" sz="quarter" idx="10"/>
          </p:nvPr>
        </p:nvSpPr>
        <p:spPr/>
        <p:txBody>
          <a:bodyPr/>
          <a:lstStyle/>
          <a:p>
            <a:pPr>
              <a:defRPr/>
            </a:pPr>
            <a:fld id="{B899E841-B308-4164-87A6-B00AD26C6FD1}" type="datetime1">
              <a:rPr lang="fi-FI" smtClean="0"/>
              <a:t>15.3.2021</a:t>
            </a:fld>
            <a:endParaRPr lang="fi-FI"/>
          </a:p>
        </p:txBody>
      </p:sp>
      <p:sp>
        <p:nvSpPr>
          <p:cNvPr id="2" name="Alatunnisteen paikkamerkki 1"/>
          <p:cNvSpPr>
            <a:spLocks noGrp="1"/>
          </p:cNvSpPr>
          <p:nvPr>
            <p:ph type="ftr" sz="quarter" idx="11"/>
          </p:nvPr>
        </p:nvSpPr>
        <p:spPr/>
        <p:txBody>
          <a:bodyPr/>
          <a:lstStyle/>
          <a:p>
            <a:pPr>
              <a:defRPr/>
            </a:pPr>
            <a:r>
              <a:rPr lang="en-US"/>
              <a:t>Kirjoita Paremmin &amp; AK Kustannus</a:t>
            </a:r>
            <a:endParaRPr lang="en-US" dirty="0"/>
          </a:p>
        </p:txBody>
      </p:sp>
      <p:pic>
        <p:nvPicPr>
          <p:cNvPr id="14" name="Kuva 13">
            <a:extLst>
              <a:ext uri="{FF2B5EF4-FFF2-40B4-BE49-F238E27FC236}">
                <a16:creationId xmlns:a16="http://schemas.microsoft.com/office/drawing/2014/main" id="{E016312E-6B13-4690-BD29-CCCC78518777}"/>
              </a:ext>
            </a:extLst>
          </p:cNvPr>
          <p:cNvPicPr>
            <a:picLocks noChangeAspect="1"/>
          </p:cNvPicPr>
          <p:nvPr/>
        </p:nvPicPr>
        <p:blipFill>
          <a:blip r:embed="rId2"/>
          <a:stretch>
            <a:fillRect/>
          </a:stretch>
        </p:blipFill>
        <p:spPr>
          <a:xfrm>
            <a:off x="1630474" y="23786"/>
            <a:ext cx="7498730" cy="609653"/>
          </a:xfrm>
          <a:prstGeom prst="rect">
            <a:avLst/>
          </a:prstGeom>
        </p:spPr>
      </p:pic>
      <p:pic>
        <p:nvPicPr>
          <p:cNvPr id="9" name="Kuva 8">
            <a:extLst>
              <a:ext uri="{FF2B5EF4-FFF2-40B4-BE49-F238E27FC236}">
                <a16:creationId xmlns:a16="http://schemas.microsoft.com/office/drawing/2014/main" id="{A8B50293-7B24-4CBA-BADB-00A149AA3F5B}"/>
              </a:ext>
            </a:extLst>
          </p:cNvPr>
          <p:cNvPicPr>
            <a:picLocks noChangeAspect="1"/>
          </p:cNvPicPr>
          <p:nvPr/>
        </p:nvPicPr>
        <p:blipFill>
          <a:blip r:embed="rId3"/>
          <a:stretch>
            <a:fillRect/>
          </a:stretch>
        </p:blipFill>
        <p:spPr>
          <a:xfrm>
            <a:off x="5580881" y="4960937"/>
            <a:ext cx="1801372" cy="899162"/>
          </a:xfrm>
          <a:prstGeom prst="rect">
            <a:avLst/>
          </a:prstGeom>
        </p:spPr>
      </p:pic>
      <p:sp>
        <p:nvSpPr>
          <p:cNvPr id="3" name="Tekstiruutu 2">
            <a:extLst>
              <a:ext uri="{FF2B5EF4-FFF2-40B4-BE49-F238E27FC236}">
                <a16:creationId xmlns:a16="http://schemas.microsoft.com/office/drawing/2014/main" id="{62537D3F-FC9A-4AB2-BEA0-C6ED05C2BFE2}"/>
              </a:ext>
            </a:extLst>
          </p:cNvPr>
          <p:cNvSpPr txBox="1"/>
          <p:nvPr/>
        </p:nvSpPr>
        <p:spPr>
          <a:xfrm>
            <a:off x="628650" y="1038574"/>
            <a:ext cx="7399734" cy="4955203"/>
          </a:xfrm>
          <a:prstGeom prst="rect">
            <a:avLst/>
          </a:prstGeom>
          <a:noFill/>
        </p:spPr>
        <p:txBody>
          <a:bodyPr wrap="square" rtlCol="0">
            <a:spAutoFit/>
          </a:bodyPr>
          <a:lstStyle/>
          <a:p>
            <a:pPr algn="ctr"/>
            <a:endParaRPr lang="fi-FI" sz="2800" b="1" dirty="0"/>
          </a:p>
          <a:p>
            <a:pPr algn="ctr"/>
            <a:endParaRPr lang="fi-FI" sz="2800" b="1" dirty="0"/>
          </a:p>
          <a:p>
            <a:pPr algn="ctr"/>
            <a:r>
              <a:rPr lang="fi-FI" sz="2800" b="1" dirty="0"/>
              <a:t>Kurkkaa kaikkien Iltanuotioiden </a:t>
            </a:r>
          </a:p>
          <a:p>
            <a:pPr algn="ctr"/>
            <a:r>
              <a:rPr lang="fi-FI" sz="2800" b="1" dirty="0" err="1"/>
              <a:t>TärppiTallenteet</a:t>
            </a:r>
            <a:r>
              <a:rPr lang="fi-FI" sz="2800" b="1" dirty="0"/>
              <a:t> täältä!</a:t>
            </a:r>
          </a:p>
          <a:p>
            <a:pPr algn="ctr"/>
            <a:endParaRPr lang="fi-FI" sz="2800" b="1" dirty="0"/>
          </a:p>
          <a:p>
            <a:pPr algn="ctr"/>
            <a:r>
              <a:rPr lang="fi-FI" sz="2800" b="1" u="sng" dirty="0">
                <a:solidFill>
                  <a:schemeClr val="accent1"/>
                </a:solidFill>
              </a:rPr>
              <a:t>https://www.akkustannus.com/kirjoita-paremmin-tarppitallenteet/</a:t>
            </a:r>
          </a:p>
          <a:p>
            <a:pPr algn="ctr"/>
            <a:endParaRPr lang="fi-FI" sz="2800" b="1" dirty="0"/>
          </a:p>
          <a:p>
            <a:pPr algn="ctr"/>
            <a:endParaRPr lang="fi-FI" sz="2800" b="1" dirty="0"/>
          </a:p>
          <a:p>
            <a:pPr algn="ctr"/>
            <a:endParaRPr lang="fi-FI" sz="2800" dirty="0"/>
          </a:p>
          <a:p>
            <a:endParaRPr lang="fi-FI" dirty="0"/>
          </a:p>
          <a:p>
            <a:endParaRPr lang="fi-FI" dirty="0"/>
          </a:p>
        </p:txBody>
      </p:sp>
      <p:pic>
        <p:nvPicPr>
          <p:cNvPr id="5" name="Kuva 4">
            <a:extLst>
              <a:ext uri="{FF2B5EF4-FFF2-40B4-BE49-F238E27FC236}">
                <a16:creationId xmlns:a16="http://schemas.microsoft.com/office/drawing/2014/main" id="{528B0306-21BD-4F44-A047-56F4011D0540}"/>
              </a:ext>
            </a:extLst>
          </p:cNvPr>
          <p:cNvPicPr>
            <a:picLocks noChangeAspect="1"/>
          </p:cNvPicPr>
          <p:nvPr/>
        </p:nvPicPr>
        <p:blipFill>
          <a:blip r:embed="rId4"/>
          <a:stretch>
            <a:fillRect/>
          </a:stretch>
        </p:blipFill>
        <p:spPr>
          <a:xfrm>
            <a:off x="3770709" y="5113481"/>
            <a:ext cx="1115616" cy="743744"/>
          </a:xfrm>
          <a:prstGeom prst="rect">
            <a:avLst/>
          </a:prstGeom>
        </p:spPr>
      </p:pic>
    </p:spTree>
    <p:extLst>
      <p:ext uri="{BB962C8B-B14F-4D97-AF65-F5344CB8AC3E}">
        <p14:creationId xmlns:p14="http://schemas.microsoft.com/office/powerpoint/2010/main" val="15378047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Mitä kaikkea draama on?</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467544" y="1196752"/>
            <a:ext cx="8047806" cy="4680519"/>
          </a:xfrm>
        </p:spPr>
        <p:txBody>
          <a:bodyPr>
            <a:normAutofit lnSpcReduction="10000"/>
          </a:bodyPr>
          <a:lstStyle/>
          <a:p>
            <a:pPr marL="0" indent="0">
              <a:buNone/>
            </a:pPr>
            <a:endParaRPr lang="fi-FI" dirty="0"/>
          </a:p>
          <a:p>
            <a:pPr marL="0" indent="0">
              <a:buNone/>
            </a:pPr>
            <a:r>
              <a:rPr lang="fi-FI" dirty="0"/>
              <a:t>Draaman juuret ulottuvat yli 2000 vuoden päähän Aristoteleen aikoihin - edelleen noita vanhoja vaikuttavan tragedian vinkkejä käytetään kirjoittamisessa, kun haussa on juoni, joka ei jätä ketään kylmäksi.</a:t>
            </a:r>
          </a:p>
          <a:p>
            <a:pPr marL="0" indent="0">
              <a:buNone/>
            </a:pPr>
            <a:endParaRPr lang="fi-FI" dirty="0"/>
          </a:p>
          <a:p>
            <a:pPr marL="0" indent="0">
              <a:buNone/>
            </a:pPr>
            <a:r>
              <a:rPr lang="fi-FI" dirty="0"/>
              <a:t>Käydään läpi aristotelelaiset tärpit takuulla koukuttavan tarinan kirjoittamiseen. Opetellaan kolme antiikkista juttua eli </a:t>
            </a:r>
          </a:p>
          <a:p>
            <a:pPr marL="0" indent="0">
              <a:buNone/>
            </a:pPr>
            <a:endParaRPr lang="fi-FI" dirty="0"/>
          </a:p>
          <a:p>
            <a:pPr marL="457200" indent="-457200">
              <a:buAutoNum type="arabicPeriod"/>
            </a:pPr>
            <a:r>
              <a:rPr lang="fi-FI" dirty="0"/>
              <a:t>HAMARTIA (erehdys, virhe) </a:t>
            </a:r>
          </a:p>
          <a:p>
            <a:pPr marL="457200" indent="-457200">
              <a:buAutoNum type="arabicPeriod"/>
            </a:pPr>
            <a:r>
              <a:rPr lang="fi-FI" dirty="0"/>
              <a:t>PERIPETEIA (suunnanmuutos) </a:t>
            </a:r>
          </a:p>
          <a:p>
            <a:pPr marL="457200" indent="-457200">
              <a:buAutoNum type="arabicPeriod"/>
            </a:pPr>
            <a:r>
              <a:rPr lang="fi-FI" dirty="0"/>
              <a:t>KATHARTHIS (helpotus) </a:t>
            </a:r>
          </a:p>
          <a:p>
            <a:pPr marL="0" indent="0">
              <a:buNone/>
            </a:pPr>
            <a:endParaRPr lang="fi-FI" dirty="0"/>
          </a:p>
          <a:p>
            <a:pPr marL="0" indent="0">
              <a:buNone/>
            </a:pPr>
            <a:r>
              <a:rPr lang="fi-FI" dirty="0"/>
              <a:t>Kaava on loppujen lopuksi pelkistettynä melko yksinkertainen. Ensin tarvitaan päähenkilö, johon yleisö voi samaistua. </a:t>
            </a:r>
          </a:p>
          <a:p>
            <a:pPr marL="0" indent="0">
              <a:buNone/>
            </a:pPr>
            <a:endParaRPr lang="fi-FI" dirty="0"/>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0C391317-1D55-4CFA-8A68-BDFAC4D7DAD5}"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875084" y="5558220"/>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1586297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28650" y="365126"/>
            <a:ext cx="7886700" cy="899163"/>
          </a:xfrm>
        </p:spPr>
        <p:txBody>
          <a:bodyPr/>
          <a:lstStyle/>
          <a:p>
            <a:r>
              <a:rPr lang="fi-FI" b="1" dirty="0"/>
              <a:t>Kiitos ja palaute</a:t>
            </a:r>
          </a:p>
        </p:txBody>
      </p:sp>
      <p:sp>
        <p:nvSpPr>
          <p:cNvPr id="63491" name="Rectangle 3"/>
          <p:cNvSpPr>
            <a:spLocks noGrp="1" noChangeArrowheads="1"/>
          </p:cNvSpPr>
          <p:nvPr>
            <p:ph type="body" idx="1"/>
          </p:nvPr>
        </p:nvSpPr>
        <p:spPr>
          <a:xfrm>
            <a:off x="457200" y="1268760"/>
            <a:ext cx="8507288" cy="4857403"/>
          </a:xfrm>
        </p:spPr>
        <p:txBody>
          <a:bodyPr>
            <a:normAutofit/>
          </a:bodyPr>
          <a:lstStyle/>
          <a:p>
            <a:pPr marL="342900" lvl="1" indent="0">
              <a:buNone/>
            </a:pPr>
            <a:endParaRPr lang="fi-FI" sz="2800" dirty="0"/>
          </a:p>
          <a:p>
            <a:pPr marL="342900" lvl="1" indent="0">
              <a:buNone/>
            </a:pPr>
            <a:endParaRPr lang="fi-FI" sz="3200" dirty="0"/>
          </a:p>
          <a:p>
            <a:pPr marL="342900" lvl="1" indent="0">
              <a:buNone/>
            </a:pPr>
            <a:endParaRPr lang="fi-FI" sz="3200" dirty="0"/>
          </a:p>
          <a:p>
            <a:pPr marL="342900" lvl="1" indent="0">
              <a:buNone/>
            </a:pPr>
            <a:endParaRPr lang="fi-FI" sz="3200" dirty="0">
              <a:sym typeface="Wingdings" panose="05000000000000000000" pitchFamily="2" charset="2"/>
            </a:endParaRPr>
          </a:p>
          <a:p>
            <a:pPr marL="342900" lvl="1" indent="0">
              <a:buNone/>
            </a:pPr>
            <a:endParaRPr lang="fi-FI" sz="3200" dirty="0">
              <a:sym typeface="Wingdings" panose="05000000000000000000" pitchFamily="2" charset="2"/>
            </a:endParaRPr>
          </a:p>
        </p:txBody>
      </p:sp>
      <p:sp>
        <p:nvSpPr>
          <p:cNvPr id="8" name="Päivämäärän paikkamerkki 7"/>
          <p:cNvSpPr>
            <a:spLocks noGrp="1"/>
          </p:cNvSpPr>
          <p:nvPr>
            <p:ph type="dt" sz="quarter" idx="10"/>
          </p:nvPr>
        </p:nvSpPr>
        <p:spPr/>
        <p:txBody>
          <a:bodyPr/>
          <a:lstStyle/>
          <a:p>
            <a:pPr>
              <a:defRPr/>
            </a:pPr>
            <a:fld id="{BF4C29A1-2EBB-44C6-87CE-8C57D1079CC9}" type="datetime1">
              <a:rPr lang="fi-FI" smtClean="0"/>
              <a:t>15.3.2021</a:t>
            </a:fld>
            <a:endParaRPr lang="fi-FI"/>
          </a:p>
        </p:txBody>
      </p:sp>
      <p:sp>
        <p:nvSpPr>
          <p:cNvPr id="2" name="Alatunnisteen paikkamerkki 1"/>
          <p:cNvSpPr>
            <a:spLocks noGrp="1"/>
          </p:cNvSpPr>
          <p:nvPr>
            <p:ph type="ftr" sz="quarter" idx="11"/>
          </p:nvPr>
        </p:nvSpPr>
        <p:spPr/>
        <p:txBody>
          <a:bodyPr/>
          <a:lstStyle/>
          <a:p>
            <a:pPr>
              <a:defRPr/>
            </a:pPr>
            <a:r>
              <a:rPr lang="en-US"/>
              <a:t>Kirjoita Paremmin &amp; AK Kustannus</a:t>
            </a:r>
            <a:endParaRPr lang="en-US" dirty="0"/>
          </a:p>
        </p:txBody>
      </p:sp>
      <p:pic>
        <p:nvPicPr>
          <p:cNvPr id="14" name="Kuva 13">
            <a:extLst>
              <a:ext uri="{FF2B5EF4-FFF2-40B4-BE49-F238E27FC236}">
                <a16:creationId xmlns:a16="http://schemas.microsoft.com/office/drawing/2014/main" id="{E016312E-6B13-4690-BD29-CCCC78518777}"/>
              </a:ext>
            </a:extLst>
          </p:cNvPr>
          <p:cNvPicPr>
            <a:picLocks noChangeAspect="1"/>
          </p:cNvPicPr>
          <p:nvPr/>
        </p:nvPicPr>
        <p:blipFill>
          <a:blip r:embed="rId2"/>
          <a:stretch>
            <a:fillRect/>
          </a:stretch>
        </p:blipFill>
        <p:spPr>
          <a:xfrm>
            <a:off x="1630474" y="23786"/>
            <a:ext cx="7498730" cy="609653"/>
          </a:xfrm>
          <a:prstGeom prst="rect">
            <a:avLst/>
          </a:prstGeom>
        </p:spPr>
      </p:pic>
      <p:pic>
        <p:nvPicPr>
          <p:cNvPr id="9" name="Kuva 8">
            <a:extLst>
              <a:ext uri="{FF2B5EF4-FFF2-40B4-BE49-F238E27FC236}">
                <a16:creationId xmlns:a16="http://schemas.microsoft.com/office/drawing/2014/main" id="{A8B50293-7B24-4CBA-BADB-00A149AA3F5B}"/>
              </a:ext>
            </a:extLst>
          </p:cNvPr>
          <p:cNvPicPr>
            <a:picLocks noChangeAspect="1"/>
          </p:cNvPicPr>
          <p:nvPr/>
        </p:nvPicPr>
        <p:blipFill>
          <a:blip r:embed="rId3"/>
          <a:stretch>
            <a:fillRect/>
          </a:stretch>
        </p:blipFill>
        <p:spPr>
          <a:xfrm>
            <a:off x="5580881" y="4960937"/>
            <a:ext cx="1801372" cy="899162"/>
          </a:xfrm>
          <a:prstGeom prst="rect">
            <a:avLst/>
          </a:prstGeom>
        </p:spPr>
      </p:pic>
      <p:sp>
        <p:nvSpPr>
          <p:cNvPr id="3" name="Tekstiruutu 2">
            <a:extLst>
              <a:ext uri="{FF2B5EF4-FFF2-40B4-BE49-F238E27FC236}">
                <a16:creationId xmlns:a16="http://schemas.microsoft.com/office/drawing/2014/main" id="{62537D3F-FC9A-4AB2-BEA0-C6ED05C2BFE2}"/>
              </a:ext>
            </a:extLst>
          </p:cNvPr>
          <p:cNvSpPr txBox="1"/>
          <p:nvPr/>
        </p:nvSpPr>
        <p:spPr>
          <a:xfrm>
            <a:off x="628650" y="1038574"/>
            <a:ext cx="7399734" cy="4616648"/>
          </a:xfrm>
          <a:prstGeom prst="rect">
            <a:avLst/>
          </a:prstGeom>
          <a:noFill/>
        </p:spPr>
        <p:txBody>
          <a:bodyPr wrap="square" rtlCol="0">
            <a:spAutoFit/>
          </a:bodyPr>
          <a:lstStyle/>
          <a:p>
            <a:pPr algn="ctr"/>
            <a:endParaRPr lang="fi-FI" sz="2400" b="1" dirty="0"/>
          </a:p>
          <a:p>
            <a:pPr algn="ctr"/>
            <a:r>
              <a:rPr lang="fi-FI" sz="2400" b="1" dirty="0">
                <a:latin typeface="Bradley Hand ITC" panose="03070402050302030203" pitchFamily="66" charset="0"/>
              </a:rPr>
              <a:t>Kiitos </a:t>
            </a:r>
            <a:r>
              <a:rPr lang="fi-FI" sz="2400" b="1" dirty="0" err="1">
                <a:latin typeface="Bradley Hand ITC" panose="03070402050302030203" pitchFamily="66" charset="0"/>
              </a:rPr>
              <a:t>TärppiTallenne</a:t>
            </a:r>
            <a:r>
              <a:rPr lang="fi-FI" sz="2400" b="1" dirty="0">
                <a:latin typeface="Bradley Hand ITC" panose="03070402050302030203" pitchFamily="66" charset="0"/>
              </a:rPr>
              <a:t> –kurssilainen</a:t>
            </a:r>
          </a:p>
          <a:p>
            <a:pPr algn="ctr"/>
            <a:r>
              <a:rPr lang="fi-FI" sz="2400" b="1" dirty="0">
                <a:latin typeface="Bradley Hand ITC" panose="03070402050302030203" pitchFamily="66" charset="0"/>
              </a:rPr>
              <a:t> </a:t>
            </a:r>
            <a:r>
              <a:rPr lang="fi-FI" sz="2400" b="1" dirty="0">
                <a:latin typeface="Bradley Hand ITC" panose="03070402050302030203" pitchFamily="66" charset="0"/>
                <a:sym typeface="Wingdings" panose="05000000000000000000" pitchFamily="2" charset="2"/>
              </a:rPr>
              <a:t> kun olit mukana</a:t>
            </a:r>
            <a:endParaRPr lang="fi-FI" sz="2400" dirty="0">
              <a:sym typeface="Wingdings" panose="05000000000000000000" pitchFamily="2" charset="2"/>
            </a:endParaRPr>
          </a:p>
          <a:p>
            <a:endParaRPr lang="fi-FI" dirty="0"/>
          </a:p>
          <a:p>
            <a:r>
              <a:rPr lang="fi-FI" sz="2400" dirty="0"/>
              <a:t>Jos ehdit ja jaksat vaikka myöhemmin antaa julkisen Google –arviosi kokemuksistasi Kirjoita Paremmin –kursseista</a:t>
            </a:r>
            <a:r>
              <a:rPr lang="fi-FI" sz="2400" i="1" dirty="0"/>
              <a:t>, lämmin kiitos etukäteen! </a:t>
            </a:r>
            <a:r>
              <a:rPr lang="fi-FI" sz="2400" i="1" dirty="0">
                <a:sym typeface="Wingdings" panose="05000000000000000000" pitchFamily="2" charset="2"/>
              </a:rPr>
              <a:t></a:t>
            </a:r>
            <a:endParaRPr lang="fi-FI" sz="2400" i="1" dirty="0"/>
          </a:p>
          <a:p>
            <a:endParaRPr lang="fi-FI" sz="2400" dirty="0"/>
          </a:p>
          <a:p>
            <a:r>
              <a:rPr lang="fi-FI" sz="2400" b="1" dirty="0">
                <a:hlinkClick r:id="rId4"/>
              </a:rPr>
              <a:t>http://bit.ly/palautteesi_kirjoitaparemmin</a:t>
            </a:r>
            <a:endParaRPr lang="fi-FI" sz="2400" b="1" dirty="0"/>
          </a:p>
          <a:p>
            <a:endParaRPr lang="fi-FI" sz="2400" b="1" dirty="0"/>
          </a:p>
          <a:p>
            <a:r>
              <a:rPr lang="fi-FI" sz="2400" b="1" dirty="0"/>
              <a:t>Siirrytään Iltanuotiolaisten kanssa lopetusnäyttöön :)</a:t>
            </a:r>
            <a:endParaRPr lang="fi-FI" sz="2400" dirty="0"/>
          </a:p>
          <a:p>
            <a:endParaRPr lang="fi-FI" dirty="0"/>
          </a:p>
          <a:p>
            <a:endParaRPr lang="fi-FI" dirty="0"/>
          </a:p>
        </p:txBody>
      </p:sp>
      <p:pic>
        <p:nvPicPr>
          <p:cNvPr id="10" name="Kuva 9">
            <a:extLst>
              <a:ext uri="{FF2B5EF4-FFF2-40B4-BE49-F238E27FC236}">
                <a16:creationId xmlns:a16="http://schemas.microsoft.com/office/drawing/2014/main" id="{2E05D114-6B50-49DA-B544-AD13AD74F886}"/>
              </a:ext>
            </a:extLst>
          </p:cNvPr>
          <p:cNvPicPr>
            <a:picLocks noChangeAspect="1"/>
          </p:cNvPicPr>
          <p:nvPr/>
        </p:nvPicPr>
        <p:blipFill>
          <a:blip r:embed="rId5"/>
          <a:stretch>
            <a:fillRect/>
          </a:stretch>
        </p:blipFill>
        <p:spPr>
          <a:xfrm>
            <a:off x="6519320" y="414208"/>
            <a:ext cx="1115616" cy="743744"/>
          </a:xfrm>
          <a:prstGeom prst="rect">
            <a:avLst/>
          </a:prstGeom>
        </p:spPr>
      </p:pic>
    </p:spTree>
    <p:extLst>
      <p:ext uri="{BB962C8B-B14F-4D97-AF65-F5344CB8AC3E}">
        <p14:creationId xmlns:p14="http://schemas.microsoft.com/office/powerpoint/2010/main" val="1993702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23529" y="365126"/>
            <a:ext cx="8191822" cy="2711624"/>
          </a:xfrm>
        </p:spPr>
        <p:txBody>
          <a:bodyPr>
            <a:normAutofit/>
          </a:bodyPr>
          <a:lstStyle/>
          <a:p>
            <a:pPr algn="ctr"/>
            <a:r>
              <a:rPr lang="fi-FI" b="1" i="1" dirty="0"/>
              <a:t>Kiitos kun olit mukana!</a:t>
            </a:r>
            <a:br>
              <a:rPr lang="fi-FI" b="1" i="1" dirty="0"/>
            </a:br>
            <a:r>
              <a:rPr lang="fi-FI" b="1" i="1" dirty="0">
                <a:hlinkClick r:id="rId2"/>
              </a:rPr>
              <a:t>klikkaa ja kuuntele uudelleen </a:t>
            </a:r>
            <a:br>
              <a:rPr lang="fi-FI" b="1" i="1" dirty="0">
                <a:hlinkClick r:id="rId2"/>
              </a:rPr>
            </a:br>
            <a:r>
              <a:rPr lang="fi-FI" b="1" i="1" dirty="0">
                <a:hlinkClick r:id="rId2"/>
              </a:rPr>
              <a:t>silloin kun sinulle sopii</a:t>
            </a:r>
            <a:r>
              <a:rPr lang="fi-FI" b="1" i="1" dirty="0"/>
              <a:t>!</a:t>
            </a:r>
            <a:br>
              <a:rPr lang="fi-FI" b="1" i="1" dirty="0"/>
            </a:br>
            <a:br>
              <a:rPr lang="fi-FI" b="1" i="1" dirty="0"/>
            </a:br>
            <a:r>
              <a:rPr lang="fi-FI" sz="2000" b="1" i="1" dirty="0"/>
              <a:t>Suositus: käytä Chrome-selainta</a:t>
            </a:r>
          </a:p>
        </p:txBody>
      </p:sp>
      <p:sp>
        <p:nvSpPr>
          <p:cNvPr id="63491" name="Rectangle 3"/>
          <p:cNvSpPr>
            <a:spLocks noGrp="1" noChangeArrowheads="1"/>
          </p:cNvSpPr>
          <p:nvPr>
            <p:ph type="body" idx="1"/>
          </p:nvPr>
        </p:nvSpPr>
        <p:spPr>
          <a:xfrm>
            <a:off x="625529" y="2924944"/>
            <a:ext cx="8507288" cy="3230672"/>
          </a:xfrm>
        </p:spPr>
        <p:txBody>
          <a:bodyPr>
            <a:normAutofit/>
          </a:bodyPr>
          <a:lstStyle/>
          <a:p>
            <a:pPr marL="342900" lvl="1" indent="0">
              <a:buNone/>
            </a:pPr>
            <a:endParaRPr lang="fi-FI" sz="3200" dirty="0"/>
          </a:p>
          <a:p>
            <a:pPr marL="342900" lvl="1" indent="0">
              <a:buNone/>
            </a:pPr>
            <a:endParaRPr lang="fi-FI" sz="3200" dirty="0"/>
          </a:p>
          <a:p>
            <a:pPr marL="342900" lvl="1" indent="0">
              <a:buNone/>
            </a:pPr>
            <a:endParaRPr lang="fi-FI" sz="3200" dirty="0"/>
          </a:p>
        </p:txBody>
      </p:sp>
      <p:sp>
        <p:nvSpPr>
          <p:cNvPr id="8" name="Päivämäärän paikkamerkki 7"/>
          <p:cNvSpPr>
            <a:spLocks noGrp="1"/>
          </p:cNvSpPr>
          <p:nvPr>
            <p:ph type="dt" sz="quarter" idx="10"/>
          </p:nvPr>
        </p:nvSpPr>
        <p:spPr/>
        <p:txBody>
          <a:bodyPr/>
          <a:lstStyle/>
          <a:p>
            <a:pPr>
              <a:defRPr/>
            </a:pPr>
            <a:fld id="{B2AAB42C-C88A-4F3E-BFC8-56D89B3CC24E}" type="datetime1">
              <a:rPr lang="fi-FI" smtClean="0"/>
              <a:t>15.3.2021</a:t>
            </a:fld>
            <a:endParaRPr lang="fi-FI"/>
          </a:p>
        </p:txBody>
      </p:sp>
      <p:pic>
        <p:nvPicPr>
          <p:cNvPr id="4" name="Kuva 3">
            <a:hlinkClick r:id="rId2"/>
            <a:extLst>
              <a:ext uri="{FF2B5EF4-FFF2-40B4-BE49-F238E27FC236}">
                <a16:creationId xmlns:a16="http://schemas.microsoft.com/office/drawing/2014/main" id="{FB7973FD-D6D2-4DBF-8650-02BB4693B838}"/>
              </a:ext>
            </a:extLst>
          </p:cNvPr>
          <p:cNvPicPr>
            <a:picLocks noChangeAspect="1"/>
          </p:cNvPicPr>
          <p:nvPr/>
        </p:nvPicPr>
        <p:blipFill>
          <a:blip r:embed="rId3"/>
          <a:stretch>
            <a:fillRect/>
          </a:stretch>
        </p:blipFill>
        <p:spPr>
          <a:xfrm>
            <a:off x="2417368" y="3067226"/>
            <a:ext cx="4067436" cy="2711624"/>
          </a:xfrm>
          <a:prstGeom prst="rect">
            <a:avLst/>
          </a:prstGeom>
        </p:spPr>
      </p:pic>
    </p:spTree>
    <p:extLst>
      <p:ext uri="{BB962C8B-B14F-4D97-AF65-F5344CB8AC3E}">
        <p14:creationId xmlns:p14="http://schemas.microsoft.com/office/powerpoint/2010/main" val="33324771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Draama –</a:t>
            </a:r>
            <a:r>
              <a:rPr lang="fi-FI" dirty="0" err="1"/>
              <a:t>hamartia</a:t>
            </a:r>
            <a:endParaRPr lang="fi-FI" dirty="0"/>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lstStyle/>
          <a:p>
            <a:pPr marL="0" indent="0">
              <a:buNone/>
            </a:pPr>
            <a:endParaRPr lang="fi-FI" dirty="0"/>
          </a:p>
          <a:p>
            <a:pPr marL="0" indent="0">
              <a:buNone/>
            </a:pPr>
            <a:r>
              <a:rPr lang="fi-FI" dirty="0"/>
              <a:t>Tarvitaan siis tyyppi, joka on "</a:t>
            </a:r>
            <a:r>
              <a:rPr lang="fi-FI" dirty="0" err="1"/>
              <a:t>hyvis</a:t>
            </a:r>
            <a:r>
              <a:rPr lang="fi-FI" dirty="0"/>
              <a:t>", mutta </a:t>
            </a:r>
            <a:r>
              <a:rPr lang="fi-FI" dirty="0" err="1"/>
              <a:t>huom</a:t>
            </a:r>
            <a:r>
              <a:rPr lang="fi-FI" dirty="0"/>
              <a:t>: kukaan ei ole täydellinen, joten älä tee tyypistäsi virheetöntä siloposkea. </a:t>
            </a:r>
          </a:p>
          <a:p>
            <a:pPr marL="0" indent="0">
              <a:buNone/>
            </a:pPr>
            <a:endParaRPr lang="fi-FI" dirty="0"/>
          </a:p>
          <a:p>
            <a:pPr marL="0" indent="0">
              <a:buNone/>
            </a:pPr>
            <a:r>
              <a:rPr lang="fi-FI" dirty="0"/>
              <a:t> päähenkilösi tilanteeseen, jossa hän tekee kohtalokkaan virheen (</a:t>
            </a:r>
            <a:r>
              <a:rPr lang="fi-FI" dirty="0" err="1"/>
              <a:t>hamartia</a:t>
            </a:r>
            <a:r>
              <a:rPr lang="fi-FI" dirty="0"/>
              <a:t>) ja homma alkaa mennä poskelleen. </a:t>
            </a:r>
          </a:p>
          <a:p>
            <a:pPr marL="0" indent="0">
              <a:buNone/>
            </a:pPr>
            <a:endParaRPr lang="fi-FI" dirty="0"/>
          </a:p>
          <a:p>
            <a:pPr marL="0" indent="0">
              <a:buNone/>
            </a:pPr>
            <a:r>
              <a:rPr lang="fi-FI" dirty="0"/>
              <a:t>Kyseessä on jokin itseaiheutettu kärsimys, eli väärä valinta tai jokin muu erehdys. </a:t>
            </a:r>
          </a:p>
          <a:p>
            <a:pPr marL="0" indent="0">
              <a:buNone/>
            </a:pPr>
            <a:r>
              <a:rPr lang="fi-FI" dirty="0"/>
              <a:t> </a:t>
            </a:r>
          </a:p>
          <a:p>
            <a:pPr marL="0" indent="0">
              <a:buNone/>
            </a:pPr>
            <a:r>
              <a:rPr lang="fi-FI" dirty="0"/>
              <a:t>Jos olet onnistunut luomaan samaistuttavan tyypin, jota lukijasi </a:t>
            </a:r>
            <a:r>
              <a:rPr lang="fi-FI" dirty="0" err="1"/>
              <a:t>sympatiseeraa</a:t>
            </a:r>
            <a:r>
              <a:rPr lang="fi-FI" dirty="0"/>
              <a:t>, saat lukijan tuntemaan sääliä päähenkilösi kompasteluja seuratessaan.</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B3B6DAEC-E909-450A-BF65-4A8FFB61278F}"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59080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Draama – </a:t>
            </a:r>
            <a:r>
              <a:rPr lang="fi-FI" dirty="0" err="1"/>
              <a:t>peripeteia</a:t>
            </a:r>
            <a:r>
              <a:rPr lang="fi-FI" dirty="0"/>
              <a:t> ja katharsis</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lstStyle/>
          <a:p>
            <a:pPr marL="0" indent="0">
              <a:buNone/>
            </a:pPr>
            <a:endParaRPr lang="fi-FI" dirty="0"/>
          </a:p>
          <a:p>
            <a:pPr marL="0" indent="0">
              <a:buNone/>
            </a:pPr>
            <a:r>
              <a:rPr lang="fi-FI" dirty="0"/>
              <a:t>Jännitystä saat rakennettua, kun saat yleisön eli lukijasi pelkäämään päähenkilösi puolesta. </a:t>
            </a:r>
          </a:p>
          <a:p>
            <a:pPr marL="0" indent="0">
              <a:buNone/>
            </a:pPr>
            <a:r>
              <a:rPr lang="fi-FI" dirty="0"/>
              <a:t>Lisää jännitystä niin, että näyttää siltä, että mitä tahansa päähenkilösi tekee tilanne vain pahenee.</a:t>
            </a:r>
          </a:p>
          <a:p>
            <a:pPr marL="0" indent="0">
              <a:buNone/>
            </a:pPr>
            <a:r>
              <a:rPr lang="fi-FI" dirty="0"/>
              <a:t>Suista hänet vaaraan tai tukalaan tilanteeseen. </a:t>
            </a:r>
          </a:p>
          <a:p>
            <a:pPr marL="0" indent="0">
              <a:buNone/>
            </a:pPr>
            <a:r>
              <a:rPr lang="fi-FI" dirty="0"/>
              <a:t>Mitä pidemmälle jännitystä viet, sitä enemmän yleisösi pelkää. </a:t>
            </a:r>
          </a:p>
          <a:p>
            <a:pPr marL="0" indent="0">
              <a:buNone/>
            </a:pPr>
            <a:endParaRPr lang="fi-FI" dirty="0"/>
          </a:p>
          <a:p>
            <a:pPr marL="0" indent="0">
              <a:buNone/>
            </a:pPr>
            <a:r>
              <a:rPr lang="fi-FI" dirty="0"/>
              <a:t>Luo tarinaasi suunnanmuutos (</a:t>
            </a:r>
            <a:r>
              <a:rPr lang="fi-FI" dirty="0" err="1"/>
              <a:t>peripeteia</a:t>
            </a:r>
            <a:r>
              <a:rPr lang="fi-FI" dirty="0"/>
              <a:t>), joka aiheuttaa sen, että päähenkilösi selviää tekemästään virheestä. </a:t>
            </a:r>
          </a:p>
          <a:p>
            <a:pPr marL="0" indent="0">
              <a:buNone/>
            </a:pPr>
            <a:endParaRPr lang="fi-FI" dirty="0"/>
          </a:p>
          <a:p>
            <a:pPr marL="0" indent="0">
              <a:buNone/>
            </a:pPr>
            <a:r>
              <a:rPr lang="fi-FI" dirty="0"/>
              <a:t>Asiat selviävät päähenkilöllesi parhain päin ja yleisösi saa kaipaamansa helpotuksen (katharsis). </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01E36150-512A-4600-AD28-689E50A4214B}"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426992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Henkilön samaistettavuus - kirjoitusharjoitus</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normAutofit lnSpcReduction="10000"/>
          </a:bodyPr>
          <a:lstStyle/>
          <a:p>
            <a:pPr marL="0" indent="0">
              <a:buNone/>
            </a:pPr>
            <a:endParaRPr lang="fi-FI" dirty="0"/>
          </a:p>
          <a:p>
            <a:pPr marL="0" indent="0">
              <a:buNone/>
            </a:pPr>
            <a:r>
              <a:rPr lang="fi-FI" dirty="0"/>
              <a:t>Voit tehdä tämän hahmottelemalla ideaa miellekartaksi, tai sitten vain kirjoittamalla: </a:t>
            </a:r>
          </a:p>
          <a:p>
            <a:pPr marL="0" indent="0">
              <a:buNone/>
            </a:pPr>
            <a:endParaRPr lang="fi-FI" dirty="0"/>
          </a:p>
          <a:p>
            <a:pPr marL="0" indent="0">
              <a:buNone/>
            </a:pPr>
            <a:r>
              <a:rPr lang="fi-FI" dirty="0"/>
              <a:t>Hahmottele henkilö, johon yleisö voi samaistua - toisin sanoen lukija on hänen puolellaan ja toivoo hänelle hyvää. </a:t>
            </a:r>
          </a:p>
          <a:p>
            <a:pPr marL="0" indent="0">
              <a:buNone/>
            </a:pPr>
            <a:r>
              <a:rPr lang="fi-FI" dirty="0"/>
              <a:t>Muista, että kukaan </a:t>
            </a:r>
            <a:r>
              <a:rPr lang="fi-FI" dirty="0" err="1"/>
              <a:t>hyvis</a:t>
            </a:r>
            <a:r>
              <a:rPr lang="fi-FI" dirty="0"/>
              <a:t> ei ole kauttaaltaan hyvä. </a:t>
            </a:r>
          </a:p>
          <a:p>
            <a:pPr marL="0" indent="0">
              <a:buNone/>
            </a:pPr>
            <a:endParaRPr lang="fi-FI" dirty="0"/>
          </a:p>
          <a:p>
            <a:pPr marL="0" indent="0">
              <a:buNone/>
            </a:pPr>
            <a:r>
              <a:rPr lang="fi-FI" dirty="0"/>
              <a:t>Tyyppisi on mielenkiintoisempi ja samaistuttavampi, jos hänestä löytyy myös pahuutta, virheitä ja rosoja!</a:t>
            </a:r>
          </a:p>
          <a:p>
            <a:pPr marL="0" indent="0">
              <a:buNone/>
            </a:pPr>
            <a:endParaRPr lang="fi-FI" dirty="0"/>
          </a:p>
          <a:p>
            <a:pPr marL="0" indent="0">
              <a:buNone/>
            </a:pPr>
            <a:r>
              <a:rPr lang="fi-FI" dirty="0"/>
              <a:t>Ethän paljasta kaikkea kerralla?</a:t>
            </a:r>
          </a:p>
          <a:p>
            <a:pPr marL="0" indent="0">
              <a:buNone/>
            </a:pPr>
            <a:endParaRPr lang="fi-FI" dirty="0"/>
          </a:p>
          <a:p>
            <a:pPr marL="0" indent="0">
              <a:buNone/>
            </a:pPr>
            <a:r>
              <a:rPr lang="fi-FI" dirty="0"/>
              <a:t>-&gt; Päähenkilösi draamassa on …</a:t>
            </a:r>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BB93AA9C-F6CC-43A8-9599-EA8BA88B791F}"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2"/>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3"/>
          <a:stretch>
            <a:fillRect/>
          </a:stretch>
        </p:blipFill>
        <p:spPr>
          <a:xfrm>
            <a:off x="1630474" y="23786"/>
            <a:ext cx="7498730" cy="609653"/>
          </a:xfrm>
          <a:prstGeom prst="rect">
            <a:avLst/>
          </a:prstGeom>
        </p:spPr>
      </p:pic>
    </p:spTree>
    <p:extLst>
      <p:ext uri="{BB962C8B-B14F-4D97-AF65-F5344CB8AC3E}">
        <p14:creationId xmlns:p14="http://schemas.microsoft.com/office/powerpoint/2010/main" val="155610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9AAA5A-5D2D-4D6E-9B89-11EBC788F4DB}"/>
              </a:ext>
            </a:extLst>
          </p:cNvPr>
          <p:cNvSpPr>
            <a:spLocks noGrp="1"/>
          </p:cNvSpPr>
          <p:nvPr>
            <p:ph type="dt" sz="half" idx="10"/>
          </p:nvPr>
        </p:nvSpPr>
        <p:spPr/>
        <p:txBody>
          <a:bodyPr/>
          <a:lstStyle/>
          <a:p>
            <a:pPr>
              <a:defRPr/>
            </a:pPr>
            <a:fld id="{3020D667-CF65-4830-94FD-1257E205C30D}" type="datetime1">
              <a:rPr lang="fi-FI" smtClean="0"/>
              <a:t>15.3.2021</a:t>
            </a:fld>
            <a:endParaRPr lang="en-US"/>
          </a:p>
        </p:txBody>
      </p:sp>
      <p:sp>
        <p:nvSpPr>
          <p:cNvPr id="3" name="Alatunnisteen paikkamerkki 2">
            <a:extLst>
              <a:ext uri="{FF2B5EF4-FFF2-40B4-BE49-F238E27FC236}">
                <a16:creationId xmlns:a16="http://schemas.microsoft.com/office/drawing/2014/main" id="{6AECA39A-0390-4CD3-A228-74DB9FEDF437}"/>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5" name="Kuva 4">
            <a:hlinkClick r:id="rId2"/>
            <a:extLst>
              <a:ext uri="{FF2B5EF4-FFF2-40B4-BE49-F238E27FC236}">
                <a16:creationId xmlns:a16="http://schemas.microsoft.com/office/drawing/2014/main" id="{A3C86376-238A-4779-BBE2-62101B156531}"/>
              </a:ext>
            </a:extLst>
          </p:cNvPr>
          <p:cNvPicPr>
            <a:picLocks noChangeAspect="1"/>
          </p:cNvPicPr>
          <p:nvPr/>
        </p:nvPicPr>
        <p:blipFill>
          <a:blip r:embed="rId3"/>
          <a:stretch>
            <a:fillRect/>
          </a:stretch>
        </p:blipFill>
        <p:spPr>
          <a:xfrm>
            <a:off x="1141016" y="385783"/>
            <a:ext cx="6368256" cy="4248821"/>
          </a:xfrm>
          <a:prstGeom prst="rect">
            <a:avLst/>
          </a:prstGeom>
        </p:spPr>
      </p:pic>
      <p:sp>
        <p:nvSpPr>
          <p:cNvPr id="8" name="Tekstiruutu 7">
            <a:extLst>
              <a:ext uri="{FF2B5EF4-FFF2-40B4-BE49-F238E27FC236}">
                <a16:creationId xmlns:a16="http://schemas.microsoft.com/office/drawing/2014/main" id="{BE43FB31-731A-4EC5-9708-BE3212D313CF}"/>
              </a:ext>
            </a:extLst>
          </p:cNvPr>
          <p:cNvSpPr txBox="1"/>
          <p:nvPr/>
        </p:nvSpPr>
        <p:spPr>
          <a:xfrm>
            <a:off x="899592" y="5229200"/>
            <a:ext cx="7776864" cy="738664"/>
          </a:xfrm>
          <a:prstGeom prst="rect">
            <a:avLst/>
          </a:prstGeom>
          <a:noFill/>
        </p:spPr>
        <p:txBody>
          <a:bodyPr wrap="square" rtlCol="0">
            <a:spAutoFit/>
          </a:bodyPr>
          <a:lstStyle/>
          <a:p>
            <a:r>
              <a:rPr lang="fi-FI" sz="2400" dirty="0">
                <a:hlinkClick r:id="rId2"/>
              </a:rPr>
              <a:t>https://www.akkustannus.com/sukella-paahenkiloosi/</a:t>
            </a:r>
            <a:endParaRPr lang="fi-FI" sz="2400" dirty="0"/>
          </a:p>
          <a:p>
            <a:endParaRPr lang="fi-FI" dirty="0"/>
          </a:p>
        </p:txBody>
      </p:sp>
    </p:spTree>
    <p:extLst>
      <p:ext uri="{BB962C8B-B14F-4D97-AF65-F5344CB8AC3E}">
        <p14:creationId xmlns:p14="http://schemas.microsoft.com/office/powerpoint/2010/main" val="130817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9A3CC9-05BA-46A5-BCD8-FB2720498377}"/>
              </a:ext>
            </a:extLst>
          </p:cNvPr>
          <p:cNvSpPr>
            <a:spLocks noGrp="1"/>
          </p:cNvSpPr>
          <p:nvPr>
            <p:ph type="title"/>
          </p:nvPr>
        </p:nvSpPr>
        <p:spPr>
          <a:xfrm>
            <a:off x="395536" y="324322"/>
            <a:ext cx="8280920" cy="1232469"/>
          </a:xfrm>
        </p:spPr>
        <p:txBody>
          <a:bodyPr>
            <a:normAutofit/>
          </a:bodyPr>
          <a:lstStyle/>
          <a:p>
            <a:r>
              <a:rPr lang="fi-FI" dirty="0"/>
              <a:t>Draaman kaari ja juonirakenne</a:t>
            </a:r>
          </a:p>
        </p:txBody>
      </p:sp>
      <p:sp>
        <p:nvSpPr>
          <p:cNvPr id="3" name="Sisällön paikkamerkki 2">
            <a:extLst>
              <a:ext uri="{FF2B5EF4-FFF2-40B4-BE49-F238E27FC236}">
                <a16:creationId xmlns:a16="http://schemas.microsoft.com/office/drawing/2014/main" id="{EC2D86C8-BFFF-435B-836A-D8F6113320CA}"/>
              </a:ext>
            </a:extLst>
          </p:cNvPr>
          <p:cNvSpPr>
            <a:spLocks noGrp="1"/>
          </p:cNvSpPr>
          <p:nvPr>
            <p:ph idx="1"/>
          </p:nvPr>
        </p:nvSpPr>
        <p:spPr>
          <a:xfrm>
            <a:off x="592646" y="1210198"/>
            <a:ext cx="7886700" cy="4836195"/>
          </a:xfrm>
        </p:spPr>
        <p:txBody>
          <a:bodyPr/>
          <a:lstStyle/>
          <a:p>
            <a:pPr marL="0" indent="0">
              <a:buNone/>
            </a:pPr>
            <a:endParaRPr lang="fi-FI" dirty="0"/>
          </a:p>
          <a:p>
            <a:pPr marL="0" indent="0">
              <a:buNone/>
            </a:pPr>
            <a:endParaRPr lang="fi-FI" dirty="0">
              <a:hlinkClick r:id="rId2"/>
            </a:endParaRPr>
          </a:p>
          <a:p>
            <a:pPr marL="0" indent="0">
              <a:buNone/>
            </a:pPr>
            <a:endParaRPr lang="fi-FI" dirty="0">
              <a:hlinkClick r:id="rId2"/>
            </a:endParaRPr>
          </a:p>
          <a:p>
            <a:pPr marL="0" indent="0">
              <a:buNone/>
            </a:pPr>
            <a:endParaRPr lang="fi-FI" dirty="0">
              <a:hlinkClick r:id="rId2"/>
            </a:endParaRPr>
          </a:p>
          <a:p>
            <a:pPr marL="0" indent="0">
              <a:buNone/>
            </a:pPr>
            <a:endParaRPr lang="fi-FI" dirty="0">
              <a:hlinkClick r:id="rId2"/>
            </a:endParaRPr>
          </a:p>
          <a:p>
            <a:pPr marL="0" indent="0">
              <a:buNone/>
            </a:pPr>
            <a:endParaRPr lang="fi-FI" dirty="0">
              <a:hlinkClick r:id="rId2"/>
            </a:endParaRPr>
          </a:p>
          <a:p>
            <a:pPr marL="0" indent="0">
              <a:buNone/>
            </a:pPr>
            <a:endParaRPr lang="fi-FI" dirty="0">
              <a:hlinkClick r:id="rId2"/>
            </a:endParaRPr>
          </a:p>
          <a:p>
            <a:pPr marL="0" indent="0">
              <a:buNone/>
            </a:pPr>
            <a:endParaRPr lang="fi-FI" dirty="0">
              <a:hlinkClick r:id="rId2"/>
            </a:endParaRPr>
          </a:p>
          <a:p>
            <a:pPr marL="0" indent="0">
              <a:buNone/>
            </a:pPr>
            <a:endParaRPr lang="fi-FI" dirty="0">
              <a:hlinkClick r:id="rId2"/>
            </a:endParaRPr>
          </a:p>
          <a:p>
            <a:pPr marL="0" indent="0">
              <a:buNone/>
            </a:pPr>
            <a:r>
              <a:rPr lang="fi-FI" dirty="0">
                <a:hlinkClick r:id="rId2"/>
              </a:rPr>
              <a:t>https://www.akkustannus.com/luova-kirjoittaminen/sankarin-myyttinen-matka-tarinankertojan-taikavarpu/</a:t>
            </a:r>
            <a:endParaRPr lang="fi-FI" dirty="0"/>
          </a:p>
          <a:p>
            <a:pPr marL="0" indent="0">
              <a:buNone/>
            </a:pPr>
            <a:endParaRPr lang="fi-FI" dirty="0"/>
          </a:p>
        </p:txBody>
      </p:sp>
      <p:sp>
        <p:nvSpPr>
          <p:cNvPr id="4" name="Päivämäärän paikkamerkki 3">
            <a:extLst>
              <a:ext uri="{FF2B5EF4-FFF2-40B4-BE49-F238E27FC236}">
                <a16:creationId xmlns:a16="http://schemas.microsoft.com/office/drawing/2014/main" id="{1682B0BE-DCD6-40FF-BB3B-73A26915FC51}"/>
              </a:ext>
            </a:extLst>
          </p:cNvPr>
          <p:cNvSpPr>
            <a:spLocks noGrp="1"/>
          </p:cNvSpPr>
          <p:nvPr>
            <p:ph type="dt" sz="half" idx="10"/>
          </p:nvPr>
        </p:nvSpPr>
        <p:spPr/>
        <p:txBody>
          <a:bodyPr/>
          <a:lstStyle/>
          <a:p>
            <a:pPr>
              <a:defRPr/>
            </a:pPr>
            <a:fld id="{10888CC3-220E-4070-B3F5-5FEE6DD13F89}" type="datetime1">
              <a:rPr lang="fi-FI" smtClean="0"/>
              <a:t>15.3.2021</a:t>
            </a:fld>
            <a:endParaRPr lang="en-US"/>
          </a:p>
        </p:txBody>
      </p:sp>
      <p:sp>
        <p:nvSpPr>
          <p:cNvPr id="5" name="Alatunnisteen paikkamerkki 4">
            <a:extLst>
              <a:ext uri="{FF2B5EF4-FFF2-40B4-BE49-F238E27FC236}">
                <a16:creationId xmlns:a16="http://schemas.microsoft.com/office/drawing/2014/main" id="{52FEB95C-55A9-4C9D-A652-45FA182854CD}"/>
              </a:ext>
            </a:extLst>
          </p:cNvPr>
          <p:cNvSpPr>
            <a:spLocks noGrp="1"/>
          </p:cNvSpPr>
          <p:nvPr>
            <p:ph type="ftr" sz="quarter" idx="11"/>
          </p:nvPr>
        </p:nvSpPr>
        <p:spPr/>
        <p:txBody>
          <a:bodyPr/>
          <a:lstStyle/>
          <a:p>
            <a:pPr>
              <a:defRPr/>
            </a:pPr>
            <a:r>
              <a:rPr lang="en-US"/>
              <a:t>Kirjoita Paremmin &amp; AK Kustannus</a:t>
            </a:r>
            <a:endParaRPr lang="en-US" dirty="0"/>
          </a:p>
        </p:txBody>
      </p:sp>
      <p:pic>
        <p:nvPicPr>
          <p:cNvPr id="6" name="Kuva 5">
            <a:extLst>
              <a:ext uri="{FF2B5EF4-FFF2-40B4-BE49-F238E27FC236}">
                <a16:creationId xmlns:a16="http://schemas.microsoft.com/office/drawing/2014/main" id="{2DBE7F14-FB1B-417A-8EE9-5E0967BF02BE}"/>
              </a:ext>
            </a:extLst>
          </p:cNvPr>
          <p:cNvPicPr>
            <a:picLocks noChangeAspect="1"/>
          </p:cNvPicPr>
          <p:nvPr/>
        </p:nvPicPr>
        <p:blipFill>
          <a:blip r:embed="rId3"/>
          <a:stretch>
            <a:fillRect/>
          </a:stretch>
        </p:blipFill>
        <p:spPr>
          <a:xfrm>
            <a:off x="6432965" y="5457189"/>
            <a:ext cx="1801372" cy="899162"/>
          </a:xfrm>
          <a:prstGeom prst="rect">
            <a:avLst/>
          </a:prstGeom>
        </p:spPr>
      </p:pic>
      <p:pic>
        <p:nvPicPr>
          <p:cNvPr id="7" name="Kuva 6">
            <a:extLst>
              <a:ext uri="{FF2B5EF4-FFF2-40B4-BE49-F238E27FC236}">
                <a16:creationId xmlns:a16="http://schemas.microsoft.com/office/drawing/2014/main" id="{66D009D4-029F-4807-B14F-F78B3CA5672E}"/>
              </a:ext>
            </a:extLst>
          </p:cNvPr>
          <p:cNvPicPr>
            <a:picLocks noChangeAspect="1"/>
          </p:cNvPicPr>
          <p:nvPr/>
        </p:nvPicPr>
        <p:blipFill>
          <a:blip r:embed="rId4"/>
          <a:stretch>
            <a:fillRect/>
          </a:stretch>
        </p:blipFill>
        <p:spPr>
          <a:xfrm>
            <a:off x="1630474" y="23786"/>
            <a:ext cx="7498730" cy="609653"/>
          </a:xfrm>
          <a:prstGeom prst="rect">
            <a:avLst/>
          </a:prstGeom>
        </p:spPr>
      </p:pic>
      <p:pic>
        <p:nvPicPr>
          <p:cNvPr id="9" name="Kuva 8">
            <a:extLst>
              <a:ext uri="{FF2B5EF4-FFF2-40B4-BE49-F238E27FC236}">
                <a16:creationId xmlns:a16="http://schemas.microsoft.com/office/drawing/2014/main" id="{39A5AA5A-4B19-4E13-8622-860C86608446}"/>
              </a:ext>
            </a:extLst>
          </p:cNvPr>
          <p:cNvPicPr>
            <a:picLocks noChangeAspect="1"/>
          </p:cNvPicPr>
          <p:nvPr/>
        </p:nvPicPr>
        <p:blipFill>
          <a:blip r:embed="rId5"/>
          <a:stretch>
            <a:fillRect/>
          </a:stretch>
        </p:blipFill>
        <p:spPr>
          <a:xfrm>
            <a:off x="2583997" y="1712978"/>
            <a:ext cx="3995936" cy="2663957"/>
          </a:xfrm>
          <a:prstGeom prst="rect">
            <a:avLst/>
          </a:prstGeom>
        </p:spPr>
      </p:pic>
    </p:spTree>
    <p:extLst>
      <p:ext uri="{BB962C8B-B14F-4D97-AF65-F5344CB8AC3E}">
        <p14:creationId xmlns:p14="http://schemas.microsoft.com/office/powerpoint/2010/main" val="301978102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7064</TotalTime>
  <Words>2598</Words>
  <Application>Microsoft Office PowerPoint</Application>
  <PresentationFormat>Näytössä katseltava diaesitys (4:3)</PresentationFormat>
  <Paragraphs>376</Paragraphs>
  <Slides>41</Slides>
  <Notes>0</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41</vt:i4>
      </vt:variant>
    </vt:vector>
  </HeadingPairs>
  <TitlesOfParts>
    <vt:vector size="52" baseType="lpstr">
      <vt:lpstr>Arial</vt:lpstr>
      <vt:lpstr>Bradley Hand ITC</vt:lpstr>
      <vt:lpstr>Calibri</vt:lpstr>
      <vt:lpstr>Calibri Light</vt:lpstr>
      <vt:lpstr>Helvetica</vt:lpstr>
      <vt:lpstr>Lucida Handwriting</vt:lpstr>
      <vt:lpstr>MinionPro-Bold</vt:lpstr>
      <vt:lpstr>MinionPro-It</vt:lpstr>
      <vt:lpstr>MinionPro-Regular</vt:lpstr>
      <vt:lpstr>Museo Sans</vt:lpstr>
      <vt:lpstr>Office-teema</vt:lpstr>
      <vt:lpstr>TärppiTallenne Draaman kirjoittaminen klikkaa ja kuuntele silloin kun sinulle sopii!  Suositus: käytä Chrome-selainta</vt:lpstr>
      <vt:lpstr>                    </vt:lpstr>
      <vt:lpstr>OHJELMA</vt:lpstr>
      <vt:lpstr>Mitä kaikkea draama on?</vt:lpstr>
      <vt:lpstr>Draama –hamartia</vt:lpstr>
      <vt:lpstr>Draama – peripeteia ja katharsis</vt:lpstr>
      <vt:lpstr>Henkilön samaistettavuus - kirjoitusharjoitus</vt:lpstr>
      <vt:lpstr>PowerPoint-esitys</vt:lpstr>
      <vt:lpstr>Draaman kaari ja juonirakenne</vt:lpstr>
      <vt:lpstr>  </vt:lpstr>
      <vt:lpstr>Sankarin matka</vt:lpstr>
      <vt:lpstr>Mihin suosio perustuu?</vt:lpstr>
      <vt:lpstr>Sankarin matkan 12 vaihetta, 1-2</vt:lpstr>
      <vt:lpstr>Sankarin matkan 12 vaihetta, 3 - 4</vt:lpstr>
      <vt:lpstr>Sankarin matkan 12 vaihetta, 5-6</vt:lpstr>
      <vt:lpstr>Sankarin matkan 12 vaihetta, 7-8</vt:lpstr>
      <vt:lpstr>Sankarin matkan 12 vaihetta, 9-10</vt:lpstr>
      <vt:lpstr>Sankarin matkan 12 vaihetta, 11-12</vt:lpstr>
      <vt:lpstr>PowerPoint-esitys</vt:lpstr>
      <vt:lpstr>PowerPoint-esitys</vt:lpstr>
      <vt:lpstr>Draaman kirjoittaminen ja asettelut</vt:lpstr>
      <vt:lpstr>Kuunnelma - henkilögalleria</vt:lpstr>
      <vt:lpstr>Kuunnelma - kohtausluettelo</vt:lpstr>
      <vt:lpstr>Kuunnelma - kohtaus</vt:lpstr>
      <vt:lpstr>PowerPoint-esitys</vt:lpstr>
      <vt:lpstr>PowerPoint-esitys</vt:lpstr>
      <vt:lpstr>5 vinkkiä jos kirjoitat näytelmän!</vt:lpstr>
      <vt:lpstr>PowerPoint-esitys</vt:lpstr>
      <vt:lpstr>PowerPoint-esitys</vt:lpstr>
      <vt:lpstr>PowerPoint-esitys</vt:lpstr>
      <vt:lpstr>http://vintti.yle.fi/yle.fi/kohtaus/kohtaus/kirjoita.htm </vt:lpstr>
      <vt:lpstr>Avainkohtaus</vt:lpstr>
      <vt:lpstr>Treatment</vt:lpstr>
      <vt:lpstr>Esimerkki: Thelma ja Louise</vt:lpstr>
      <vt:lpstr>Henkilöt</vt:lpstr>
      <vt:lpstr>PowerPoint-esitys</vt:lpstr>
      <vt:lpstr>Tarjoa draamakäsikirjoitustasi YLElle!</vt:lpstr>
      <vt:lpstr>PSSST….</vt:lpstr>
      <vt:lpstr>               TärppiTallenteet </vt:lpstr>
      <vt:lpstr>Kiitos ja palaute</vt:lpstr>
      <vt:lpstr>Kiitos kun olit mukana! klikkaa ja kuuntele uudelleen  silloin kun sinulle sopii!  Suositus: käytä Chrome-selainta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dc:title>
  <dc:creator>Anne;Kirjoita paremmin</dc:creator>
  <cp:keywords>Kirjoita paremmin</cp:keywords>
  <cp:lastModifiedBy>Anne Lukkarila</cp:lastModifiedBy>
  <cp:revision>617</cp:revision>
  <dcterms:modified xsi:type="dcterms:W3CDTF">2021-03-15T09:23:49Z</dcterms:modified>
</cp:coreProperties>
</file>